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Open Sauce Bold" charset="1" panose="00000800000000000000"/>
      <p:regular r:id="rId26"/>
    </p:embeddedFont>
    <p:embeddedFont>
      <p:font typeface="Open Sauce" charset="1" panose="00000500000000000000"/>
      <p:regular r:id="rId27"/>
    </p:embeddedFont>
    <p:embeddedFont>
      <p:font typeface="Canva Sans Bold" charset="1" panose="020B0803030501040103"/>
      <p:regular r:id="rId28"/>
    </p:embeddedFont>
    <p:embeddedFont>
      <p:font typeface="Canva Sans" charset="1" panose="020B05030305010401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jpeg" Type="http://schemas.openxmlformats.org/officeDocument/2006/relationships/image"/><Relationship Id="rId9" Target="../media/image3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6.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9267" y="-514350"/>
            <a:ext cx="20022785" cy="3843687"/>
            <a:chOff x="0" y="0"/>
            <a:chExt cx="5273491" cy="1012329"/>
          </a:xfrm>
        </p:grpSpPr>
        <p:sp>
          <p:nvSpPr>
            <p:cNvPr name="Freeform 3" id="3"/>
            <p:cNvSpPr/>
            <p:nvPr/>
          </p:nvSpPr>
          <p:spPr>
            <a:xfrm flipH="false" flipV="false" rot="0">
              <a:off x="0" y="0"/>
              <a:ext cx="5273491" cy="1012329"/>
            </a:xfrm>
            <a:custGeom>
              <a:avLst/>
              <a:gdLst/>
              <a:ahLst/>
              <a:cxnLst/>
              <a:rect r="r" b="b" t="t" l="l"/>
              <a:pathLst>
                <a:path h="1012329" w="5273491">
                  <a:moveTo>
                    <a:pt x="19719" y="0"/>
                  </a:moveTo>
                  <a:lnTo>
                    <a:pt x="5253771" y="0"/>
                  </a:lnTo>
                  <a:cubicBezTo>
                    <a:pt x="5264662" y="0"/>
                    <a:pt x="5273491" y="8829"/>
                    <a:pt x="5273491" y="19719"/>
                  </a:cubicBezTo>
                  <a:lnTo>
                    <a:pt x="5273491" y="992610"/>
                  </a:lnTo>
                  <a:cubicBezTo>
                    <a:pt x="5273491" y="997839"/>
                    <a:pt x="5271413" y="1002855"/>
                    <a:pt x="5267715" y="1006553"/>
                  </a:cubicBezTo>
                  <a:cubicBezTo>
                    <a:pt x="5264017" y="1010251"/>
                    <a:pt x="5259001" y="1012329"/>
                    <a:pt x="5253771" y="1012329"/>
                  </a:cubicBezTo>
                  <a:lnTo>
                    <a:pt x="19719" y="1012329"/>
                  </a:lnTo>
                  <a:cubicBezTo>
                    <a:pt x="8829" y="1012329"/>
                    <a:pt x="0" y="1003500"/>
                    <a:pt x="0" y="992610"/>
                  </a:cubicBezTo>
                  <a:lnTo>
                    <a:pt x="0" y="19719"/>
                  </a:lnTo>
                  <a:cubicBezTo>
                    <a:pt x="0" y="8829"/>
                    <a:pt x="8829" y="0"/>
                    <a:pt x="19719" y="0"/>
                  </a:cubicBezTo>
                  <a:close/>
                </a:path>
              </a:pathLst>
            </a:custGeom>
            <a:solidFill>
              <a:srgbClr val="3170CF"/>
            </a:solidFill>
          </p:spPr>
        </p:sp>
        <p:sp>
          <p:nvSpPr>
            <p:cNvPr name="TextBox 4" id="4"/>
            <p:cNvSpPr txBox="true"/>
            <p:nvPr/>
          </p:nvSpPr>
          <p:spPr>
            <a:xfrm>
              <a:off x="0" y="-38100"/>
              <a:ext cx="5273491" cy="1050429"/>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6981924" y="1128034"/>
            <a:ext cx="554753" cy="554753"/>
          </a:xfrm>
          <a:custGeom>
            <a:avLst/>
            <a:gdLst/>
            <a:ahLst/>
            <a:cxnLst/>
            <a:rect r="r" b="b" t="t" l="l"/>
            <a:pathLst>
              <a:path h="554753" w="554753">
                <a:moveTo>
                  <a:pt x="0" y="0"/>
                </a:moveTo>
                <a:lnTo>
                  <a:pt x="554752" y="0"/>
                </a:lnTo>
                <a:lnTo>
                  <a:pt x="554752" y="554753"/>
                </a:lnTo>
                <a:lnTo>
                  <a:pt x="0" y="554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551000" y="3329337"/>
            <a:ext cx="4737000" cy="4737000"/>
          </a:xfrm>
          <a:custGeom>
            <a:avLst/>
            <a:gdLst/>
            <a:ahLst/>
            <a:cxnLst/>
            <a:rect r="r" b="b" t="t" l="l"/>
            <a:pathLst>
              <a:path h="4737000" w="4737000">
                <a:moveTo>
                  <a:pt x="0" y="0"/>
                </a:moveTo>
                <a:lnTo>
                  <a:pt x="4737000" y="0"/>
                </a:lnTo>
                <a:lnTo>
                  <a:pt x="4737000" y="4736999"/>
                </a:lnTo>
                <a:lnTo>
                  <a:pt x="0" y="47369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098041" y="3682950"/>
            <a:ext cx="5950050" cy="595005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170CF"/>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1028700" y="4393534"/>
            <a:ext cx="13983876" cy="3743325"/>
          </a:xfrm>
          <a:prstGeom prst="rect">
            <a:avLst/>
          </a:prstGeom>
        </p:spPr>
        <p:txBody>
          <a:bodyPr anchor="t" rtlCol="false" tIns="0" lIns="0" bIns="0" rIns="0">
            <a:spAutoFit/>
          </a:bodyPr>
          <a:lstStyle/>
          <a:p>
            <a:pPr algn="l">
              <a:lnSpc>
                <a:spcPts val="9840"/>
              </a:lnSpc>
            </a:pPr>
            <a:r>
              <a:rPr lang="en-US" sz="8200" b="true">
                <a:solidFill>
                  <a:srgbClr val="000000"/>
                </a:solidFill>
                <a:latin typeface="Open Sauce Bold"/>
                <a:ea typeface="Open Sauce Bold"/>
                <a:cs typeface="Open Sauce Bold"/>
                <a:sym typeface="Open Sauce Bold"/>
              </a:rPr>
              <a:t>PHISHING DETECTION TOOL USING </a:t>
            </a:r>
          </a:p>
          <a:p>
            <a:pPr algn="l">
              <a:lnSpc>
                <a:spcPts val="9840"/>
              </a:lnSpc>
            </a:pPr>
            <a:r>
              <a:rPr lang="en-US" sz="8200" b="true">
                <a:solidFill>
                  <a:srgbClr val="000000"/>
                </a:solidFill>
                <a:latin typeface="Open Sauce Bold"/>
                <a:ea typeface="Open Sauce Bold"/>
                <a:cs typeface="Open Sauce Bold"/>
                <a:sym typeface="Open Sauce Bold"/>
              </a:rPr>
              <a:t>MACHINE LEARNING</a:t>
            </a:r>
          </a:p>
        </p:txBody>
      </p:sp>
      <p:sp>
        <p:nvSpPr>
          <p:cNvPr name="Freeform 11" id="11"/>
          <p:cNvSpPr/>
          <p:nvPr/>
        </p:nvSpPr>
        <p:spPr>
          <a:xfrm flipH="false" flipV="false" rot="0">
            <a:off x="13551000" y="8066336"/>
            <a:ext cx="4737000" cy="4737000"/>
          </a:xfrm>
          <a:custGeom>
            <a:avLst/>
            <a:gdLst/>
            <a:ahLst/>
            <a:cxnLst/>
            <a:rect r="r" b="b" t="t" l="l"/>
            <a:pathLst>
              <a:path h="4737000" w="4737000">
                <a:moveTo>
                  <a:pt x="0" y="0"/>
                </a:moveTo>
                <a:lnTo>
                  <a:pt x="4737000" y="0"/>
                </a:lnTo>
                <a:lnTo>
                  <a:pt x="4737000" y="4737000"/>
                </a:lnTo>
                <a:lnTo>
                  <a:pt x="0" y="47370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2" id="12"/>
          <p:cNvSpPr/>
          <p:nvPr/>
        </p:nvSpPr>
        <p:spPr>
          <a:xfrm>
            <a:off x="9144000" y="9239250"/>
            <a:ext cx="2522929" cy="0"/>
          </a:xfrm>
          <a:prstGeom prst="line">
            <a:avLst/>
          </a:prstGeom>
          <a:ln cap="flat" w="19050">
            <a:solidFill>
              <a:srgbClr val="000000"/>
            </a:solidFill>
            <a:prstDash val="solid"/>
            <a:headEnd type="none" len="sm" w="sm"/>
            <a:tailEnd type="arrow" len="sm" w="med"/>
          </a:ln>
        </p:spPr>
      </p:sp>
      <p:sp>
        <p:nvSpPr>
          <p:cNvPr name="TextBox 13" id="13"/>
          <p:cNvSpPr txBox="true"/>
          <p:nvPr/>
        </p:nvSpPr>
        <p:spPr>
          <a:xfrm rot="0">
            <a:off x="8727682" y="1246505"/>
            <a:ext cx="8254242" cy="824865"/>
          </a:xfrm>
          <a:prstGeom prst="rect">
            <a:avLst/>
          </a:prstGeom>
        </p:spPr>
        <p:txBody>
          <a:bodyPr anchor="t" rtlCol="false" tIns="0" lIns="0" bIns="0" rIns="0">
            <a:spAutoFit/>
          </a:bodyPr>
          <a:lstStyle/>
          <a:p>
            <a:pPr algn="ctr">
              <a:lnSpc>
                <a:spcPts val="3359"/>
              </a:lnSpc>
            </a:pPr>
            <a:r>
              <a:rPr lang="en-US" sz="2400">
                <a:solidFill>
                  <a:srgbClr val="FFFDF6"/>
                </a:solidFill>
                <a:latin typeface="Open Sauce"/>
                <a:ea typeface="Open Sauce"/>
                <a:cs typeface="Open Sauce"/>
                <a:sym typeface="Open Sauce"/>
              </a:rPr>
              <a:t>CSS453 Project-Cyber Crimes and Digital Forensics </a:t>
            </a:r>
          </a:p>
          <a:p>
            <a:pPr algn="ctr">
              <a:lnSpc>
                <a:spcPts val="3359"/>
              </a:lnSpc>
              <a:spcBef>
                <a:spcPct val="0"/>
              </a:spcBef>
            </a:pPr>
          </a:p>
        </p:txBody>
      </p:sp>
      <p:sp>
        <p:nvSpPr>
          <p:cNvPr name="TextBox 14" id="14"/>
          <p:cNvSpPr txBox="true"/>
          <p:nvPr/>
        </p:nvSpPr>
        <p:spPr>
          <a:xfrm rot="0">
            <a:off x="3664518" y="1804670"/>
            <a:ext cx="18530862" cy="266774"/>
          </a:xfrm>
          <a:prstGeom prst="rect">
            <a:avLst/>
          </a:prstGeom>
        </p:spPr>
        <p:txBody>
          <a:bodyPr anchor="t" rtlCol="false" tIns="0" lIns="0" bIns="0" rIns="0">
            <a:spAutoFit/>
          </a:bodyPr>
          <a:lstStyle/>
          <a:p>
            <a:pPr algn="ctr">
              <a:lnSpc>
                <a:spcPts val="2160"/>
              </a:lnSpc>
              <a:spcBef>
                <a:spcPct val="0"/>
              </a:spcBef>
            </a:pPr>
            <a:r>
              <a:rPr lang="en-US" b="true" sz="1800">
                <a:solidFill>
                  <a:srgbClr val="FFFFFF"/>
                </a:solidFill>
                <a:latin typeface="Open Sauce Bold"/>
                <a:ea typeface="Open Sauce Bold"/>
                <a:cs typeface="Open Sauce Bold"/>
                <a:sym typeface="Open Sauce Bold"/>
              </a:rPr>
              <a:t> Asst. Prof. Dr.Somchart Fugkeaw</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86477" y="368358"/>
            <a:ext cx="2772823" cy="3043173"/>
          </a:xfrm>
          <a:custGeom>
            <a:avLst/>
            <a:gdLst/>
            <a:ahLst/>
            <a:cxnLst/>
            <a:rect r="r" b="b" t="t" l="l"/>
            <a:pathLst>
              <a:path h="3043173" w="2772823">
                <a:moveTo>
                  <a:pt x="0" y="0"/>
                </a:moveTo>
                <a:lnTo>
                  <a:pt x="2772823" y="0"/>
                </a:lnTo>
                <a:lnTo>
                  <a:pt x="2772823" y="3043173"/>
                </a:lnTo>
                <a:lnTo>
                  <a:pt x="0" y="3043173"/>
                </a:lnTo>
                <a:lnTo>
                  <a:pt x="0" y="0"/>
                </a:lnTo>
                <a:close/>
              </a:path>
            </a:pathLst>
          </a:custGeom>
          <a:blipFill>
            <a:blip r:embed="rId2"/>
            <a:stretch>
              <a:fillRect l="0" t="0" r="0" b="0"/>
            </a:stretch>
          </a:blipFill>
        </p:spPr>
      </p:sp>
      <p:sp>
        <p:nvSpPr>
          <p:cNvPr name="TextBox 3" id="3"/>
          <p:cNvSpPr txBox="true"/>
          <p:nvPr/>
        </p:nvSpPr>
        <p:spPr>
          <a:xfrm rot="0">
            <a:off x="1028700" y="933450"/>
            <a:ext cx="11788337"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uce Bold"/>
                <a:ea typeface="Open Sauce Bold"/>
                <a:cs typeface="Open Sauce Bold"/>
                <a:sym typeface="Open Sauce Bold"/>
              </a:rPr>
              <a:t>Important and Useful Python Library</a:t>
            </a:r>
          </a:p>
        </p:txBody>
      </p:sp>
      <p:sp>
        <p:nvSpPr>
          <p:cNvPr name="TextBox 4" id="4"/>
          <p:cNvSpPr txBox="true"/>
          <p:nvPr/>
        </p:nvSpPr>
        <p:spPr>
          <a:xfrm rot="0">
            <a:off x="636836" y="2490741"/>
            <a:ext cx="6865293" cy="622935"/>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Open Sauce Bold"/>
                <a:ea typeface="Open Sauce Bold"/>
                <a:cs typeface="Open Sauce Bold"/>
                <a:sym typeface="Open Sauce Bold"/>
              </a:rPr>
              <a:t>Web driver and Web Scraping</a:t>
            </a:r>
          </a:p>
        </p:txBody>
      </p:sp>
      <p:sp>
        <p:nvSpPr>
          <p:cNvPr name="TextBox 5" id="5"/>
          <p:cNvSpPr txBox="true"/>
          <p:nvPr/>
        </p:nvSpPr>
        <p:spPr>
          <a:xfrm rot="0">
            <a:off x="1403449" y="3895995"/>
            <a:ext cx="2201168" cy="547370"/>
          </a:xfrm>
          <a:prstGeom prst="rect">
            <a:avLst/>
          </a:prstGeom>
        </p:spPr>
        <p:txBody>
          <a:bodyPr anchor="t" rtlCol="false" tIns="0" lIns="0" bIns="0" rIns="0">
            <a:spAutoFit/>
          </a:bodyPr>
          <a:lstStyle/>
          <a:p>
            <a:pPr algn="ctr">
              <a:lnSpc>
                <a:spcPts val="4479"/>
              </a:lnSpc>
              <a:spcBef>
                <a:spcPct val="0"/>
              </a:spcBef>
            </a:pPr>
            <a:r>
              <a:rPr lang="en-US" b="true" sz="3199">
                <a:solidFill>
                  <a:srgbClr val="FF3131"/>
                </a:solidFill>
                <a:latin typeface="Open Sauce Bold"/>
                <a:ea typeface="Open Sauce Bold"/>
                <a:cs typeface="Open Sauce Bold"/>
                <a:sym typeface="Open Sauce Bold"/>
              </a:rPr>
              <a:t>Edgedriver</a:t>
            </a:r>
          </a:p>
        </p:txBody>
      </p:sp>
      <p:sp>
        <p:nvSpPr>
          <p:cNvPr name="TextBox 6" id="6"/>
          <p:cNvSpPr txBox="true"/>
          <p:nvPr/>
        </p:nvSpPr>
        <p:spPr>
          <a:xfrm rot="0">
            <a:off x="4069482" y="3959813"/>
            <a:ext cx="8068419" cy="438785"/>
          </a:xfrm>
          <a:prstGeom prst="rect">
            <a:avLst/>
          </a:prstGeom>
        </p:spPr>
        <p:txBody>
          <a:bodyPr anchor="t" rtlCol="false" tIns="0" lIns="0" bIns="0" rIns="0">
            <a:spAutoFit/>
          </a:bodyPr>
          <a:lstStyle/>
          <a:p>
            <a:pPr algn="ctr">
              <a:lnSpc>
                <a:spcPts val="3639"/>
              </a:lnSpc>
              <a:spcBef>
                <a:spcPct val="0"/>
              </a:spcBef>
            </a:pPr>
            <a:r>
              <a:rPr lang="en-US" b="true" sz="2599">
                <a:solidFill>
                  <a:srgbClr val="000000"/>
                </a:solidFill>
                <a:latin typeface="Open Sauce Bold"/>
                <a:ea typeface="Open Sauce Bold"/>
                <a:cs typeface="Open Sauce Bold"/>
                <a:sym typeface="Open Sauce Bold"/>
              </a:rPr>
              <a:t>-&gt; WebDriver implementation for Microsoft Edge</a:t>
            </a:r>
            <a:r>
              <a:rPr lang="en-US" b="true" sz="2599">
                <a:solidFill>
                  <a:srgbClr val="000000"/>
                </a:solidFill>
                <a:latin typeface="Open Sauce Bold"/>
                <a:ea typeface="Open Sauce Bold"/>
                <a:cs typeface="Open Sauce Bold"/>
                <a:sym typeface="Open Sauce Bold"/>
              </a:rPr>
              <a:t> </a:t>
            </a:r>
          </a:p>
        </p:txBody>
      </p:sp>
      <p:sp>
        <p:nvSpPr>
          <p:cNvPr name="TextBox 7" id="7"/>
          <p:cNvSpPr txBox="true"/>
          <p:nvPr/>
        </p:nvSpPr>
        <p:spPr>
          <a:xfrm rot="0">
            <a:off x="4069482" y="5411430"/>
            <a:ext cx="9181951" cy="429260"/>
          </a:xfrm>
          <a:prstGeom prst="rect">
            <a:avLst/>
          </a:prstGeom>
        </p:spPr>
        <p:txBody>
          <a:bodyPr anchor="t" rtlCol="false" tIns="0" lIns="0" bIns="0" rIns="0">
            <a:spAutoFit/>
          </a:bodyPr>
          <a:lstStyle/>
          <a:p>
            <a:pPr algn="ctr">
              <a:lnSpc>
                <a:spcPts val="3640"/>
              </a:lnSpc>
              <a:spcBef>
                <a:spcPct val="0"/>
              </a:spcBef>
            </a:pPr>
            <a:r>
              <a:rPr lang="en-US" b="true" sz="2600">
                <a:solidFill>
                  <a:srgbClr val="000000"/>
                </a:solidFill>
                <a:latin typeface="Open Sauce Bold"/>
                <a:ea typeface="Open Sauce Bold"/>
                <a:cs typeface="Open Sauce Bold"/>
                <a:sym typeface="Open Sauce Bold"/>
              </a:rPr>
              <a:t> -&gt; parsing and extracting data from HTML and XML files</a:t>
            </a:r>
          </a:p>
        </p:txBody>
      </p:sp>
      <p:sp>
        <p:nvSpPr>
          <p:cNvPr name="TextBox 8" id="8"/>
          <p:cNvSpPr txBox="true"/>
          <p:nvPr/>
        </p:nvSpPr>
        <p:spPr>
          <a:xfrm rot="0">
            <a:off x="1028588" y="5338087"/>
            <a:ext cx="2864569" cy="547407"/>
          </a:xfrm>
          <a:prstGeom prst="rect">
            <a:avLst/>
          </a:prstGeom>
        </p:spPr>
        <p:txBody>
          <a:bodyPr anchor="t" rtlCol="false" tIns="0" lIns="0" bIns="0" rIns="0">
            <a:spAutoFit/>
          </a:bodyPr>
          <a:lstStyle/>
          <a:p>
            <a:pPr algn="ctr">
              <a:lnSpc>
                <a:spcPts val="4479"/>
              </a:lnSpc>
              <a:spcBef>
                <a:spcPct val="0"/>
              </a:spcBef>
            </a:pPr>
            <a:r>
              <a:rPr lang="en-US" b="true" sz="3199">
                <a:solidFill>
                  <a:srgbClr val="FF3131"/>
                </a:solidFill>
                <a:latin typeface="Open Sauce Bold"/>
                <a:ea typeface="Open Sauce Bold"/>
                <a:cs typeface="Open Sauce Bold"/>
                <a:sym typeface="Open Sauce Bold"/>
              </a:rPr>
              <a:t>BeautifulSoup</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DF6"/>
        </a:solidFill>
      </p:bgPr>
    </p:bg>
    <p:spTree>
      <p:nvGrpSpPr>
        <p:cNvPr id="1" name=""/>
        <p:cNvGrpSpPr/>
        <p:nvPr/>
      </p:nvGrpSpPr>
      <p:grpSpPr>
        <a:xfrm>
          <a:off x="0" y="0"/>
          <a:ext cx="0" cy="0"/>
          <a:chOff x="0" y="0"/>
          <a:chExt cx="0" cy="0"/>
        </a:xfrm>
      </p:grpSpPr>
      <p:sp>
        <p:nvSpPr>
          <p:cNvPr name="Freeform 2" id="2"/>
          <p:cNvSpPr/>
          <p:nvPr/>
        </p:nvSpPr>
        <p:spPr>
          <a:xfrm flipH="false" flipV="false" rot="0">
            <a:off x="700905" y="2617198"/>
            <a:ext cx="655590" cy="655590"/>
          </a:xfrm>
          <a:custGeom>
            <a:avLst/>
            <a:gdLst/>
            <a:ahLst/>
            <a:cxnLst/>
            <a:rect r="r" b="b" t="t" l="l"/>
            <a:pathLst>
              <a:path h="655590" w="655590">
                <a:moveTo>
                  <a:pt x="0" y="0"/>
                </a:moveTo>
                <a:lnTo>
                  <a:pt x="655590" y="0"/>
                </a:lnTo>
                <a:lnTo>
                  <a:pt x="655590" y="655590"/>
                </a:lnTo>
                <a:lnTo>
                  <a:pt x="0" y="655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36650" y="1019175"/>
            <a:ext cx="10164825" cy="1228799"/>
          </a:xfrm>
          <a:prstGeom prst="rect">
            <a:avLst/>
          </a:prstGeom>
        </p:spPr>
        <p:txBody>
          <a:bodyPr anchor="t" rtlCol="false" tIns="0" lIns="0" bIns="0" rIns="0">
            <a:spAutoFit/>
          </a:bodyPr>
          <a:lstStyle/>
          <a:p>
            <a:pPr algn="l">
              <a:lnSpc>
                <a:spcPts val="9600"/>
              </a:lnSpc>
            </a:pPr>
            <a:r>
              <a:rPr lang="en-US" sz="8000" b="true">
                <a:solidFill>
                  <a:srgbClr val="000000"/>
                </a:solidFill>
                <a:latin typeface="Open Sauce Bold"/>
                <a:ea typeface="Open Sauce Bold"/>
                <a:cs typeface="Open Sauce Bold"/>
                <a:sym typeface="Open Sauce Bold"/>
              </a:rPr>
              <a:t>3. Model Training</a:t>
            </a:r>
          </a:p>
        </p:txBody>
      </p:sp>
      <p:sp>
        <p:nvSpPr>
          <p:cNvPr name="TextBox 4" id="4"/>
          <p:cNvSpPr txBox="true"/>
          <p:nvPr/>
        </p:nvSpPr>
        <p:spPr>
          <a:xfrm rot="0">
            <a:off x="1681481" y="5991506"/>
            <a:ext cx="9219994" cy="537779"/>
          </a:xfrm>
          <a:prstGeom prst="rect">
            <a:avLst/>
          </a:prstGeom>
        </p:spPr>
        <p:txBody>
          <a:bodyPr anchor="t" rtlCol="false" tIns="0" lIns="0" bIns="0" rIns="0">
            <a:spAutoFit/>
          </a:bodyPr>
          <a:lstStyle/>
          <a:p>
            <a:pPr algn="l">
              <a:lnSpc>
                <a:spcPts val="4480"/>
              </a:lnSpc>
            </a:pPr>
            <a:r>
              <a:rPr lang="en-US" sz="3200" b="true">
                <a:solidFill>
                  <a:srgbClr val="3170CF"/>
                </a:solidFill>
                <a:latin typeface="Open Sauce Bold"/>
                <a:ea typeface="Open Sauce Bold"/>
                <a:cs typeface="Open Sauce Bold"/>
                <a:sym typeface="Open Sauce Bold"/>
              </a:rPr>
              <a:t>The model used for training in this project</a:t>
            </a:r>
          </a:p>
        </p:txBody>
      </p:sp>
      <p:sp>
        <p:nvSpPr>
          <p:cNvPr name="TextBox 5" id="5"/>
          <p:cNvSpPr txBox="true"/>
          <p:nvPr/>
        </p:nvSpPr>
        <p:spPr>
          <a:xfrm rot="0">
            <a:off x="1581485" y="2690327"/>
            <a:ext cx="10617615" cy="2081834"/>
          </a:xfrm>
          <a:prstGeom prst="rect">
            <a:avLst/>
          </a:prstGeom>
        </p:spPr>
        <p:txBody>
          <a:bodyPr anchor="t" rtlCol="false" tIns="0" lIns="0" bIns="0" rIns="0">
            <a:spAutoFit/>
          </a:bodyPr>
          <a:lstStyle/>
          <a:p>
            <a:pPr algn="l">
              <a:lnSpc>
                <a:spcPts val="3359"/>
              </a:lnSpc>
            </a:pPr>
            <a:r>
              <a:rPr lang="en-US" sz="2400">
                <a:solidFill>
                  <a:srgbClr val="000000"/>
                </a:solidFill>
                <a:latin typeface="Open Sauce"/>
                <a:ea typeface="Open Sauce"/>
                <a:cs typeface="Open Sauce"/>
                <a:sym typeface="Open Sauce"/>
              </a:rPr>
              <a:t>Supervised machine learning algorithms, such as Logistic Regression and Multinomial Naive Bayes, are employed to discern phishing patterns. The models are evaluated using performance metrics, including accuracy, precision, recall, and F1-score, ensuring robustness and reliability.</a:t>
            </a:r>
          </a:p>
        </p:txBody>
      </p:sp>
      <p:sp>
        <p:nvSpPr>
          <p:cNvPr name="Freeform 6" id="6"/>
          <p:cNvSpPr/>
          <p:nvPr/>
        </p:nvSpPr>
        <p:spPr>
          <a:xfrm flipH="false" flipV="false" rot="0">
            <a:off x="13551000" y="0"/>
            <a:ext cx="4737000" cy="4737000"/>
          </a:xfrm>
          <a:custGeom>
            <a:avLst/>
            <a:gdLst/>
            <a:ahLst/>
            <a:cxnLst/>
            <a:rect r="r" b="b" t="t" l="l"/>
            <a:pathLst>
              <a:path h="4737000" w="4737000">
                <a:moveTo>
                  <a:pt x="0" y="0"/>
                </a:moveTo>
                <a:lnTo>
                  <a:pt x="4737000" y="0"/>
                </a:lnTo>
                <a:lnTo>
                  <a:pt x="4737000" y="4737000"/>
                </a:lnTo>
                <a:lnTo>
                  <a:pt x="0" y="4737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681481" y="6948488"/>
            <a:ext cx="6118655" cy="1998520"/>
          </a:xfrm>
          <a:prstGeom prst="rect">
            <a:avLst/>
          </a:prstGeom>
        </p:spPr>
        <p:txBody>
          <a:bodyPr anchor="t" rtlCol="false" tIns="0" lIns="0" bIns="0" rIns="0">
            <a:spAutoFit/>
          </a:bodyPr>
          <a:lstStyle/>
          <a:p>
            <a:pPr algn="l">
              <a:lnSpc>
                <a:spcPts val="5328"/>
              </a:lnSpc>
              <a:spcBef>
                <a:spcPct val="0"/>
              </a:spcBef>
            </a:pPr>
            <a:r>
              <a:rPr lang="en-US" sz="3806">
                <a:solidFill>
                  <a:srgbClr val="000000"/>
                </a:solidFill>
                <a:latin typeface="Open Sauce"/>
                <a:ea typeface="Open Sauce"/>
                <a:cs typeface="Open Sauce"/>
                <a:sym typeface="Open Sauce"/>
              </a:rPr>
              <a:t>1.</a:t>
            </a:r>
            <a:r>
              <a:rPr lang="en-US" sz="3806">
                <a:solidFill>
                  <a:srgbClr val="000000"/>
                </a:solidFill>
                <a:latin typeface="Open Sauce"/>
                <a:ea typeface="Open Sauce"/>
                <a:cs typeface="Open Sauce"/>
                <a:sym typeface="Open Sauce"/>
              </a:rPr>
              <a:t>Logistic Regression</a:t>
            </a:r>
          </a:p>
          <a:p>
            <a:pPr algn="l">
              <a:lnSpc>
                <a:spcPts val="5328"/>
              </a:lnSpc>
              <a:spcBef>
                <a:spcPct val="0"/>
              </a:spcBef>
            </a:pPr>
          </a:p>
          <a:p>
            <a:pPr algn="l">
              <a:lnSpc>
                <a:spcPts val="5328"/>
              </a:lnSpc>
              <a:spcBef>
                <a:spcPct val="0"/>
              </a:spcBef>
            </a:pPr>
            <a:r>
              <a:rPr lang="en-US" sz="3806">
                <a:solidFill>
                  <a:srgbClr val="000000"/>
                </a:solidFill>
                <a:latin typeface="Open Sauce"/>
                <a:ea typeface="Open Sauce"/>
                <a:cs typeface="Open Sauce"/>
                <a:sym typeface="Open Sauce"/>
              </a:rPr>
              <a:t>2.Multinomial Naive Bayes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DF6"/>
        </a:solidFill>
      </p:bgPr>
    </p:bg>
    <p:spTree>
      <p:nvGrpSpPr>
        <p:cNvPr id="1" name=""/>
        <p:cNvGrpSpPr/>
        <p:nvPr/>
      </p:nvGrpSpPr>
      <p:grpSpPr>
        <a:xfrm>
          <a:off x="0" y="0"/>
          <a:ext cx="0" cy="0"/>
          <a:chOff x="0" y="0"/>
          <a:chExt cx="0" cy="0"/>
        </a:xfrm>
      </p:grpSpPr>
      <p:sp>
        <p:nvSpPr>
          <p:cNvPr name="Freeform 2" id="2"/>
          <p:cNvSpPr/>
          <p:nvPr/>
        </p:nvSpPr>
        <p:spPr>
          <a:xfrm flipH="false" flipV="false" rot="0">
            <a:off x="736650" y="2357548"/>
            <a:ext cx="655590" cy="655590"/>
          </a:xfrm>
          <a:custGeom>
            <a:avLst/>
            <a:gdLst/>
            <a:ahLst/>
            <a:cxnLst/>
            <a:rect r="r" b="b" t="t" l="l"/>
            <a:pathLst>
              <a:path h="655590" w="655590">
                <a:moveTo>
                  <a:pt x="0" y="0"/>
                </a:moveTo>
                <a:lnTo>
                  <a:pt x="655590" y="0"/>
                </a:lnTo>
                <a:lnTo>
                  <a:pt x="655590" y="655590"/>
                </a:lnTo>
                <a:lnTo>
                  <a:pt x="0" y="655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2403" y="2386123"/>
            <a:ext cx="5237662" cy="4230648"/>
          </a:xfrm>
          <a:custGeom>
            <a:avLst/>
            <a:gdLst/>
            <a:ahLst/>
            <a:cxnLst/>
            <a:rect r="r" b="b" t="t" l="l"/>
            <a:pathLst>
              <a:path h="4230648" w="5237662">
                <a:moveTo>
                  <a:pt x="0" y="0"/>
                </a:moveTo>
                <a:lnTo>
                  <a:pt x="5237662" y="0"/>
                </a:lnTo>
                <a:lnTo>
                  <a:pt x="5237662" y="4230647"/>
                </a:lnTo>
                <a:lnTo>
                  <a:pt x="0" y="4230647"/>
                </a:lnTo>
                <a:lnTo>
                  <a:pt x="0" y="0"/>
                </a:lnTo>
                <a:close/>
              </a:path>
            </a:pathLst>
          </a:custGeom>
          <a:blipFill>
            <a:blip r:embed="rId4"/>
            <a:stretch>
              <a:fillRect l="0" t="0" r="0" b="-14738"/>
            </a:stretch>
          </a:blipFill>
        </p:spPr>
      </p:sp>
      <p:sp>
        <p:nvSpPr>
          <p:cNvPr name="Freeform 4" id="4"/>
          <p:cNvSpPr/>
          <p:nvPr/>
        </p:nvSpPr>
        <p:spPr>
          <a:xfrm flipH="false" flipV="false" rot="0">
            <a:off x="9069003" y="2258341"/>
            <a:ext cx="7707897" cy="5375447"/>
          </a:xfrm>
          <a:custGeom>
            <a:avLst/>
            <a:gdLst/>
            <a:ahLst/>
            <a:cxnLst/>
            <a:rect r="r" b="b" t="t" l="l"/>
            <a:pathLst>
              <a:path h="5375447" w="7707897">
                <a:moveTo>
                  <a:pt x="0" y="0"/>
                </a:moveTo>
                <a:lnTo>
                  <a:pt x="7707897" y="0"/>
                </a:lnTo>
                <a:lnTo>
                  <a:pt x="7707897" y="5375447"/>
                </a:lnTo>
                <a:lnTo>
                  <a:pt x="0" y="5375447"/>
                </a:lnTo>
                <a:lnTo>
                  <a:pt x="0" y="0"/>
                </a:lnTo>
                <a:close/>
              </a:path>
            </a:pathLst>
          </a:custGeom>
          <a:blipFill>
            <a:blip r:embed="rId5"/>
            <a:stretch>
              <a:fillRect l="0" t="0" r="0" b="0"/>
            </a:stretch>
          </a:blipFill>
        </p:spPr>
      </p:sp>
      <p:sp>
        <p:nvSpPr>
          <p:cNvPr name="Freeform 5" id="5"/>
          <p:cNvSpPr/>
          <p:nvPr/>
        </p:nvSpPr>
        <p:spPr>
          <a:xfrm flipH="false" flipV="false" rot="0">
            <a:off x="8190476" y="2357548"/>
            <a:ext cx="655590" cy="655590"/>
          </a:xfrm>
          <a:custGeom>
            <a:avLst/>
            <a:gdLst/>
            <a:ahLst/>
            <a:cxnLst/>
            <a:rect r="r" b="b" t="t" l="l"/>
            <a:pathLst>
              <a:path h="655590" w="655590">
                <a:moveTo>
                  <a:pt x="0" y="0"/>
                </a:moveTo>
                <a:lnTo>
                  <a:pt x="655591" y="0"/>
                </a:lnTo>
                <a:lnTo>
                  <a:pt x="655591" y="655590"/>
                </a:lnTo>
                <a:lnTo>
                  <a:pt x="0" y="655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736650" y="513901"/>
            <a:ext cx="10164825" cy="1228799"/>
          </a:xfrm>
          <a:prstGeom prst="rect">
            <a:avLst/>
          </a:prstGeom>
        </p:spPr>
        <p:txBody>
          <a:bodyPr anchor="t" rtlCol="false" tIns="0" lIns="0" bIns="0" rIns="0">
            <a:spAutoFit/>
          </a:bodyPr>
          <a:lstStyle/>
          <a:p>
            <a:pPr algn="l">
              <a:lnSpc>
                <a:spcPts val="9600"/>
              </a:lnSpc>
            </a:pPr>
            <a:r>
              <a:rPr lang="en-US" sz="8000" b="true">
                <a:solidFill>
                  <a:srgbClr val="000000"/>
                </a:solidFill>
                <a:latin typeface="Open Sauce Bold"/>
                <a:ea typeface="Open Sauce Bold"/>
                <a:cs typeface="Open Sauce Bold"/>
                <a:sym typeface="Open Sauce Bold"/>
              </a:rPr>
              <a:t>Logistic Regression</a:t>
            </a:r>
          </a:p>
        </p:txBody>
      </p:sp>
      <p:sp>
        <p:nvSpPr>
          <p:cNvPr name="TextBox 7" id="7"/>
          <p:cNvSpPr txBox="true"/>
          <p:nvPr/>
        </p:nvSpPr>
        <p:spPr>
          <a:xfrm rot="0">
            <a:off x="945336" y="7026345"/>
            <a:ext cx="7161776" cy="1144158"/>
          </a:xfrm>
          <a:prstGeom prst="rect">
            <a:avLst/>
          </a:prstGeom>
        </p:spPr>
        <p:txBody>
          <a:bodyPr anchor="t" rtlCol="false" tIns="0" lIns="0" bIns="0" rIns="0">
            <a:spAutoFit/>
          </a:bodyPr>
          <a:lstStyle/>
          <a:p>
            <a:pPr algn="ctr">
              <a:lnSpc>
                <a:spcPts val="3080"/>
              </a:lnSpc>
              <a:spcBef>
                <a:spcPct val="0"/>
              </a:spcBef>
            </a:pPr>
            <a:r>
              <a:rPr lang="en-US" sz="2200">
                <a:solidFill>
                  <a:srgbClr val="000000"/>
                </a:solidFill>
                <a:latin typeface="Open Sauce"/>
                <a:ea typeface="Open Sauce"/>
                <a:cs typeface="Open Sauce"/>
                <a:sym typeface="Open Sauce"/>
              </a:rPr>
              <a:t>This image shows the performance evaluation of a Logistic Regression model, achieving a training accuracy of </a:t>
            </a:r>
            <a:r>
              <a:rPr lang="en-US" b="true" sz="2200">
                <a:solidFill>
                  <a:srgbClr val="FF3131"/>
                </a:solidFill>
                <a:latin typeface="Open Sauce Bold"/>
                <a:ea typeface="Open Sauce Bold"/>
                <a:cs typeface="Open Sauce Bold"/>
                <a:sym typeface="Open Sauce Bold"/>
              </a:rPr>
              <a:t>97.84%</a:t>
            </a:r>
            <a:r>
              <a:rPr lang="en-US" sz="2200">
                <a:solidFill>
                  <a:srgbClr val="000000"/>
                </a:solidFill>
                <a:latin typeface="Open Sauce"/>
                <a:ea typeface="Open Sauce"/>
                <a:cs typeface="Open Sauce"/>
                <a:sym typeface="Open Sauce"/>
              </a:rPr>
              <a:t>, testing accuracy of </a:t>
            </a:r>
            <a:r>
              <a:rPr lang="en-US" b="true" sz="2200">
                <a:solidFill>
                  <a:srgbClr val="FF3131"/>
                </a:solidFill>
                <a:latin typeface="Open Sauce Bold"/>
                <a:ea typeface="Open Sauce Bold"/>
                <a:cs typeface="Open Sauce Bold"/>
                <a:sym typeface="Open Sauce Bold"/>
              </a:rPr>
              <a:t>96.37%</a:t>
            </a:r>
          </a:p>
        </p:txBody>
      </p:sp>
      <p:sp>
        <p:nvSpPr>
          <p:cNvPr name="TextBox 8" id="8"/>
          <p:cNvSpPr txBox="true"/>
          <p:nvPr/>
        </p:nvSpPr>
        <p:spPr>
          <a:xfrm rot="0">
            <a:off x="9182185" y="7848753"/>
            <a:ext cx="8077115" cy="1868884"/>
          </a:xfrm>
          <a:prstGeom prst="rect">
            <a:avLst/>
          </a:prstGeom>
        </p:spPr>
        <p:txBody>
          <a:bodyPr anchor="t" rtlCol="false" tIns="0" lIns="0" bIns="0" rIns="0">
            <a:spAutoFit/>
          </a:bodyPr>
          <a:lstStyle/>
          <a:p>
            <a:pPr algn="l">
              <a:lnSpc>
                <a:spcPts val="2540"/>
              </a:lnSpc>
              <a:spcBef>
                <a:spcPct val="0"/>
              </a:spcBef>
            </a:pPr>
            <a:r>
              <a:rPr lang="en-US" sz="1814">
                <a:solidFill>
                  <a:srgbClr val="000000"/>
                </a:solidFill>
                <a:latin typeface="Open Sauce"/>
                <a:ea typeface="Open Sauce"/>
                <a:cs typeface="Open Sauce"/>
                <a:sym typeface="Open Sauce"/>
              </a:rPr>
              <a:t>The matrix confirms the effectiveness of the Logistic Regression model for phishing detection tasks.</a:t>
            </a:r>
          </a:p>
          <a:p>
            <a:pPr algn="l">
              <a:lnSpc>
                <a:spcPts val="2540"/>
              </a:lnSpc>
              <a:spcBef>
                <a:spcPct val="0"/>
              </a:spcBef>
            </a:pPr>
          </a:p>
          <a:p>
            <a:pPr algn="l">
              <a:lnSpc>
                <a:spcPts val="2540"/>
              </a:lnSpc>
              <a:spcBef>
                <a:spcPct val="0"/>
              </a:spcBef>
            </a:pPr>
            <a:r>
              <a:rPr lang="en-US" sz="1814">
                <a:solidFill>
                  <a:srgbClr val="000000"/>
                </a:solidFill>
                <a:latin typeface="Open Sauce"/>
                <a:ea typeface="Open Sauce"/>
                <a:cs typeface="Open Sauce"/>
                <a:sym typeface="Open Sauce"/>
              </a:rPr>
              <a:t>It correctly identified 35,333 bad URLs and 97,026 good URLs, but it made some mistakes: it wrongly marked 1,288 bad URLs as good and 3,690 good URLs as bad.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DF6"/>
        </a:solidFill>
      </p:bgPr>
    </p:bg>
    <p:spTree>
      <p:nvGrpSpPr>
        <p:cNvPr id="1" name=""/>
        <p:cNvGrpSpPr/>
        <p:nvPr/>
      </p:nvGrpSpPr>
      <p:grpSpPr>
        <a:xfrm>
          <a:off x="0" y="0"/>
          <a:ext cx="0" cy="0"/>
          <a:chOff x="0" y="0"/>
          <a:chExt cx="0" cy="0"/>
        </a:xfrm>
      </p:grpSpPr>
      <p:sp>
        <p:nvSpPr>
          <p:cNvPr name="Freeform 2" id="2"/>
          <p:cNvSpPr/>
          <p:nvPr/>
        </p:nvSpPr>
        <p:spPr>
          <a:xfrm flipH="false" flipV="false" rot="0">
            <a:off x="736650" y="2357548"/>
            <a:ext cx="655590" cy="655590"/>
          </a:xfrm>
          <a:custGeom>
            <a:avLst/>
            <a:gdLst/>
            <a:ahLst/>
            <a:cxnLst/>
            <a:rect r="r" b="b" t="t" l="l"/>
            <a:pathLst>
              <a:path h="655590" w="655590">
                <a:moveTo>
                  <a:pt x="0" y="0"/>
                </a:moveTo>
                <a:lnTo>
                  <a:pt x="655590" y="0"/>
                </a:lnTo>
                <a:lnTo>
                  <a:pt x="655590" y="655590"/>
                </a:lnTo>
                <a:lnTo>
                  <a:pt x="0" y="655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90476" y="2357548"/>
            <a:ext cx="655590" cy="655590"/>
          </a:xfrm>
          <a:custGeom>
            <a:avLst/>
            <a:gdLst/>
            <a:ahLst/>
            <a:cxnLst/>
            <a:rect r="r" b="b" t="t" l="l"/>
            <a:pathLst>
              <a:path h="655590" w="655590">
                <a:moveTo>
                  <a:pt x="0" y="0"/>
                </a:moveTo>
                <a:lnTo>
                  <a:pt x="655591" y="0"/>
                </a:lnTo>
                <a:lnTo>
                  <a:pt x="655591" y="655590"/>
                </a:lnTo>
                <a:lnTo>
                  <a:pt x="0" y="655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22344" y="2357548"/>
            <a:ext cx="5607760" cy="4477015"/>
          </a:xfrm>
          <a:custGeom>
            <a:avLst/>
            <a:gdLst/>
            <a:ahLst/>
            <a:cxnLst/>
            <a:rect r="r" b="b" t="t" l="l"/>
            <a:pathLst>
              <a:path h="4477015" w="5607760">
                <a:moveTo>
                  <a:pt x="0" y="0"/>
                </a:moveTo>
                <a:lnTo>
                  <a:pt x="5607760" y="0"/>
                </a:lnTo>
                <a:lnTo>
                  <a:pt x="5607760" y="4477015"/>
                </a:lnTo>
                <a:lnTo>
                  <a:pt x="0" y="4477015"/>
                </a:lnTo>
                <a:lnTo>
                  <a:pt x="0" y="0"/>
                </a:lnTo>
                <a:close/>
              </a:path>
            </a:pathLst>
          </a:custGeom>
          <a:blipFill>
            <a:blip r:embed="rId4"/>
            <a:stretch>
              <a:fillRect l="0" t="0" r="0" b="0"/>
            </a:stretch>
          </a:blipFill>
        </p:spPr>
      </p:sp>
      <p:sp>
        <p:nvSpPr>
          <p:cNvPr name="Freeform 5" id="5"/>
          <p:cNvSpPr/>
          <p:nvPr/>
        </p:nvSpPr>
        <p:spPr>
          <a:xfrm flipH="false" flipV="false" rot="0">
            <a:off x="9179442" y="2357548"/>
            <a:ext cx="7710817" cy="5372798"/>
          </a:xfrm>
          <a:custGeom>
            <a:avLst/>
            <a:gdLst/>
            <a:ahLst/>
            <a:cxnLst/>
            <a:rect r="r" b="b" t="t" l="l"/>
            <a:pathLst>
              <a:path h="5372798" w="7710817">
                <a:moveTo>
                  <a:pt x="0" y="0"/>
                </a:moveTo>
                <a:lnTo>
                  <a:pt x="7710817" y="0"/>
                </a:lnTo>
                <a:lnTo>
                  <a:pt x="7710817" y="5372798"/>
                </a:lnTo>
                <a:lnTo>
                  <a:pt x="0" y="5372798"/>
                </a:lnTo>
                <a:lnTo>
                  <a:pt x="0" y="0"/>
                </a:lnTo>
                <a:close/>
              </a:path>
            </a:pathLst>
          </a:custGeom>
          <a:blipFill>
            <a:blip r:embed="rId5"/>
            <a:stretch>
              <a:fillRect l="0" t="0" r="0" b="0"/>
            </a:stretch>
          </a:blipFill>
        </p:spPr>
      </p:sp>
      <p:sp>
        <p:nvSpPr>
          <p:cNvPr name="TextBox 6" id="6"/>
          <p:cNvSpPr txBox="true"/>
          <p:nvPr/>
        </p:nvSpPr>
        <p:spPr>
          <a:xfrm rot="0">
            <a:off x="736650" y="513901"/>
            <a:ext cx="13714666" cy="1228799"/>
          </a:xfrm>
          <a:prstGeom prst="rect">
            <a:avLst/>
          </a:prstGeom>
        </p:spPr>
        <p:txBody>
          <a:bodyPr anchor="t" rtlCol="false" tIns="0" lIns="0" bIns="0" rIns="0">
            <a:spAutoFit/>
          </a:bodyPr>
          <a:lstStyle/>
          <a:p>
            <a:pPr algn="l">
              <a:lnSpc>
                <a:spcPts val="9600"/>
              </a:lnSpc>
            </a:pPr>
            <a:r>
              <a:rPr lang="en-US" sz="8000" b="true">
                <a:solidFill>
                  <a:srgbClr val="000000"/>
                </a:solidFill>
                <a:latin typeface="Open Sauce Bold"/>
                <a:ea typeface="Open Sauce Bold"/>
                <a:cs typeface="Open Sauce Bold"/>
                <a:sym typeface="Open Sauce Bold"/>
              </a:rPr>
              <a:t>Multinomial Naive Bayes</a:t>
            </a:r>
          </a:p>
        </p:txBody>
      </p:sp>
      <p:sp>
        <p:nvSpPr>
          <p:cNvPr name="TextBox 7" id="7"/>
          <p:cNvSpPr txBox="true"/>
          <p:nvPr/>
        </p:nvSpPr>
        <p:spPr>
          <a:xfrm rot="0">
            <a:off x="1145327" y="7047421"/>
            <a:ext cx="7161776" cy="1144158"/>
          </a:xfrm>
          <a:prstGeom prst="rect">
            <a:avLst/>
          </a:prstGeom>
        </p:spPr>
        <p:txBody>
          <a:bodyPr anchor="t" rtlCol="false" tIns="0" lIns="0" bIns="0" rIns="0">
            <a:spAutoFit/>
          </a:bodyPr>
          <a:lstStyle/>
          <a:p>
            <a:pPr algn="l">
              <a:lnSpc>
                <a:spcPts val="3080"/>
              </a:lnSpc>
            </a:pPr>
            <a:r>
              <a:rPr lang="en-US" sz="2200">
                <a:solidFill>
                  <a:srgbClr val="000000"/>
                </a:solidFill>
                <a:latin typeface="Open Sauce"/>
                <a:ea typeface="Open Sauce"/>
                <a:cs typeface="Open Sauce"/>
                <a:sym typeface="Open Sauce"/>
              </a:rPr>
              <a:t>This image shows the performance of a Multinomial Naive Bayes model. It achieved a training accuracy</a:t>
            </a:r>
          </a:p>
          <a:p>
            <a:pPr algn="l">
              <a:lnSpc>
                <a:spcPts val="3080"/>
              </a:lnSpc>
              <a:spcBef>
                <a:spcPct val="0"/>
              </a:spcBef>
            </a:pPr>
            <a:r>
              <a:rPr lang="en-US" sz="2200">
                <a:solidFill>
                  <a:srgbClr val="000000"/>
                </a:solidFill>
                <a:latin typeface="Open Sauce"/>
                <a:ea typeface="Open Sauce"/>
                <a:cs typeface="Open Sauce"/>
                <a:sym typeface="Open Sauce"/>
              </a:rPr>
              <a:t> of </a:t>
            </a:r>
            <a:r>
              <a:rPr lang="en-US" b="true" sz="2200">
                <a:solidFill>
                  <a:srgbClr val="FF3131"/>
                </a:solidFill>
                <a:latin typeface="Open Sauce Bold"/>
                <a:ea typeface="Open Sauce Bold"/>
                <a:cs typeface="Open Sauce Bold"/>
                <a:sym typeface="Open Sauce Bold"/>
              </a:rPr>
              <a:t>97.42% </a:t>
            </a:r>
            <a:r>
              <a:rPr lang="en-US" sz="2200">
                <a:solidFill>
                  <a:srgbClr val="000000"/>
                </a:solidFill>
                <a:latin typeface="Open Sauce"/>
                <a:ea typeface="Open Sauce"/>
                <a:cs typeface="Open Sauce"/>
                <a:sym typeface="Open Sauce"/>
              </a:rPr>
              <a:t>and testing accuracy of </a:t>
            </a:r>
            <a:r>
              <a:rPr lang="en-US" b="true" sz="2200">
                <a:solidFill>
                  <a:srgbClr val="FF3131"/>
                </a:solidFill>
                <a:latin typeface="Open Sauce Bold"/>
                <a:ea typeface="Open Sauce Bold"/>
                <a:cs typeface="Open Sauce Bold"/>
                <a:sym typeface="Open Sauce Bold"/>
              </a:rPr>
              <a:t>95.73%</a:t>
            </a:r>
          </a:p>
        </p:txBody>
      </p:sp>
      <p:sp>
        <p:nvSpPr>
          <p:cNvPr name="TextBox 8" id="8"/>
          <p:cNvSpPr txBox="true"/>
          <p:nvPr/>
        </p:nvSpPr>
        <p:spPr>
          <a:xfrm rot="0">
            <a:off x="9275913" y="7911250"/>
            <a:ext cx="8077115" cy="1867644"/>
          </a:xfrm>
          <a:prstGeom prst="rect">
            <a:avLst/>
          </a:prstGeom>
        </p:spPr>
        <p:txBody>
          <a:bodyPr anchor="t" rtlCol="false" tIns="0" lIns="0" bIns="0" rIns="0">
            <a:spAutoFit/>
          </a:bodyPr>
          <a:lstStyle/>
          <a:p>
            <a:pPr algn="l">
              <a:lnSpc>
                <a:spcPts val="2540"/>
              </a:lnSpc>
            </a:pPr>
            <a:r>
              <a:rPr lang="en-US" sz="1814">
                <a:solidFill>
                  <a:srgbClr val="000000"/>
                </a:solidFill>
                <a:latin typeface="Open Sauce"/>
                <a:ea typeface="Open Sauce"/>
                <a:cs typeface="Open Sauce"/>
                <a:sym typeface="Open Sauce"/>
              </a:rPr>
              <a:t>This confusion matrix shows the Multinomial Naive Bayes model identifies phishing (bad) and legitimate (good) URLs. </a:t>
            </a:r>
          </a:p>
          <a:p>
            <a:pPr algn="l">
              <a:lnSpc>
                <a:spcPts val="2540"/>
              </a:lnSpc>
            </a:pPr>
          </a:p>
          <a:p>
            <a:pPr algn="l">
              <a:lnSpc>
                <a:spcPts val="2540"/>
              </a:lnSpc>
              <a:spcBef>
                <a:spcPct val="0"/>
              </a:spcBef>
            </a:pPr>
            <a:r>
              <a:rPr lang="en-US" sz="1814">
                <a:solidFill>
                  <a:srgbClr val="000000"/>
                </a:solidFill>
                <a:latin typeface="Open Sauce"/>
                <a:ea typeface="Open Sauce"/>
                <a:cs typeface="Open Sauce"/>
                <a:sym typeface="Open Sauce"/>
              </a:rPr>
              <a:t>It correctly classified 35,624 bad URLs and 95,846 good URLs. However, it made 2,468 mistakes by marking bad URLs as good and 3,399 mistakes by marking good URLs as bad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DF6"/>
        </a:solidFill>
      </p:bgPr>
    </p:bg>
    <p:spTree>
      <p:nvGrpSpPr>
        <p:cNvPr id="1" name=""/>
        <p:cNvGrpSpPr/>
        <p:nvPr/>
      </p:nvGrpSpPr>
      <p:grpSpPr>
        <a:xfrm>
          <a:off x="0" y="0"/>
          <a:ext cx="0" cy="0"/>
          <a:chOff x="0" y="0"/>
          <a:chExt cx="0" cy="0"/>
        </a:xfrm>
      </p:grpSpPr>
      <p:sp>
        <p:nvSpPr>
          <p:cNvPr name="Freeform 2" id="2"/>
          <p:cNvSpPr/>
          <p:nvPr/>
        </p:nvSpPr>
        <p:spPr>
          <a:xfrm flipH="false" flipV="false" rot="0">
            <a:off x="4872048" y="2206000"/>
            <a:ext cx="655590" cy="655590"/>
          </a:xfrm>
          <a:custGeom>
            <a:avLst/>
            <a:gdLst/>
            <a:ahLst/>
            <a:cxnLst/>
            <a:rect r="r" b="b" t="t" l="l"/>
            <a:pathLst>
              <a:path h="655590" w="655590">
                <a:moveTo>
                  <a:pt x="0" y="0"/>
                </a:moveTo>
                <a:lnTo>
                  <a:pt x="655590" y="0"/>
                </a:lnTo>
                <a:lnTo>
                  <a:pt x="655590" y="655590"/>
                </a:lnTo>
                <a:lnTo>
                  <a:pt x="0" y="655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76666" y="2119238"/>
            <a:ext cx="7639286" cy="6009424"/>
          </a:xfrm>
          <a:custGeom>
            <a:avLst/>
            <a:gdLst/>
            <a:ahLst/>
            <a:cxnLst/>
            <a:rect r="r" b="b" t="t" l="l"/>
            <a:pathLst>
              <a:path h="6009424" w="7639286">
                <a:moveTo>
                  <a:pt x="0" y="0"/>
                </a:moveTo>
                <a:lnTo>
                  <a:pt x="7639286" y="0"/>
                </a:lnTo>
                <a:lnTo>
                  <a:pt x="7639286" y="6009424"/>
                </a:lnTo>
                <a:lnTo>
                  <a:pt x="0" y="6009424"/>
                </a:lnTo>
                <a:lnTo>
                  <a:pt x="0" y="0"/>
                </a:lnTo>
                <a:close/>
              </a:path>
            </a:pathLst>
          </a:custGeom>
          <a:blipFill>
            <a:blip r:embed="rId4"/>
            <a:stretch>
              <a:fillRect l="0" t="0" r="0" b="0"/>
            </a:stretch>
          </a:blipFill>
        </p:spPr>
      </p:sp>
      <p:sp>
        <p:nvSpPr>
          <p:cNvPr name="TextBox 4" id="4"/>
          <p:cNvSpPr txBox="true"/>
          <p:nvPr/>
        </p:nvSpPr>
        <p:spPr>
          <a:xfrm rot="0">
            <a:off x="3669628" y="613896"/>
            <a:ext cx="12039741" cy="1228799"/>
          </a:xfrm>
          <a:prstGeom prst="rect">
            <a:avLst/>
          </a:prstGeom>
        </p:spPr>
        <p:txBody>
          <a:bodyPr anchor="t" rtlCol="false" tIns="0" lIns="0" bIns="0" rIns="0">
            <a:spAutoFit/>
          </a:bodyPr>
          <a:lstStyle/>
          <a:p>
            <a:pPr algn="l">
              <a:lnSpc>
                <a:spcPts val="9600"/>
              </a:lnSpc>
            </a:pPr>
            <a:r>
              <a:rPr lang="en-US" sz="8000" b="true">
                <a:solidFill>
                  <a:srgbClr val="000000"/>
                </a:solidFill>
                <a:latin typeface="Open Sauce Bold"/>
                <a:ea typeface="Open Sauce Bold"/>
                <a:cs typeface="Open Sauce Bold"/>
                <a:sym typeface="Open Sauce Bold"/>
              </a:rPr>
              <a:t>Comparison of 2 Model</a:t>
            </a:r>
          </a:p>
        </p:txBody>
      </p:sp>
      <p:sp>
        <p:nvSpPr>
          <p:cNvPr name="TextBox 5" id="5"/>
          <p:cNvSpPr txBox="true"/>
          <p:nvPr/>
        </p:nvSpPr>
        <p:spPr>
          <a:xfrm rot="0">
            <a:off x="3566913" y="8524953"/>
            <a:ext cx="12729104" cy="1243767"/>
          </a:xfrm>
          <a:prstGeom prst="rect">
            <a:avLst/>
          </a:prstGeom>
        </p:spPr>
        <p:txBody>
          <a:bodyPr anchor="t" rtlCol="false" tIns="0" lIns="0" bIns="0" rIns="0">
            <a:spAutoFit/>
          </a:bodyPr>
          <a:lstStyle/>
          <a:p>
            <a:pPr algn="just">
              <a:lnSpc>
                <a:spcPts val="3359"/>
              </a:lnSpc>
              <a:spcBef>
                <a:spcPct val="0"/>
              </a:spcBef>
            </a:pPr>
            <a:r>
              <a:rPr lang="en-US" sz="2400">
                <a:solidFill>
                  <a:srgbClr val="000000"/>
                </a:solidFill>
                <a:latin typeface="Open Sauce"/>
                <a:ea typeface="Open Sauce"/>
                <a:cs typeface="Open Sauce"/>
                <a:sym typeface="Open Sauce"/>
              </a:rPr>
              <a:t>This bar chart compares the training and testing accuracy of Logistic Regression and</a:t>
            </a:r>
          </a:p>
          <a:p>
            <a:pPr algn="just">
              <a:lnSpc>
                <a:spcPts val="3359"/>
              </a:lnSpc>
              <a:spcBef>
                <a:spcPct val="0"/>
              </a:spcBef>
            </a:pPr>
            <a:r>
              <a:rPr lang="en-US" sz="2400">
                <a:solidFill>
                  <a:srgbClr val="000000"/>
                </a:solidFill>
                <a:latin typeface="Open Sauce"/>
                <a:ea typeface="Open Sauce"/>
                <a:cs typeface="Open Sauce"/>
                <a:sym typeface="Open Sauce"/>
              </a:rPr>
              <a:t> Multinomial Naive Bayes, showing that Logistic Regression achieves higher accuracy, </a:t>
            </a:r>
          </a:p>
          <a:p>
            <a:pPr algn="just">
              <a:lnSpc>
                <a:spcPts val="3359"/>
              </a:lnSpc>
              <a:spcBef>
                <a:spcPct val="0"/>
              </a:spcBef>
            </a:pPr>
            <a:r>
              <a:rPr lang="en-US" sz="2400">
                <a:solidFill>
                  <a:srgbClr val="000000"/>
                </a:solidFill>
                <a:latin typeface="Open Sauce"/>
                <a:ea typeface="Open Sauce"/>
                <a:cs typeface="Open Sauce"/>
                <a:sym typeface="Open Sauce"/>
              </a:rPr>
              <a:t>making it the better-performing model for phishing detection in this project.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D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670034"/>
            <a:ext cx="655590" cy="655590"/>
          </a:xfrm>
          <a:custGeom>
            <a:avLst/>
            <a:gdLst/>
            <a:ahLst/>
            <a:cxnLst/>
            <a:rect r="r" b="b" t="t" l="l"/>
            <a:pathLst>
              <a:path h="655590" w="655590">
                <a:moveTo>
                  <a:pt x="0" y="0"/>
                </a:moveTo>
                <a:lnTo>
                  <a:pt x="655590" y="0"/>
                </a:lnTo>
                <a:lnTo>
                  <a:pt x="655590" y="655590"/>
                </a:lnTo>
                <a:lnTo>
                  <a:pt x="0" y="655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5105" y="2670034"/>
            <a:ext cx="6078883" cy="4528815"/>
          </a:xfrm>
          <a:custGeom>
            <a:avLst/>
            <a:gdLst/>
            <a:ahLst/>
            <a:cxnLst/>
            <a:rect r="r" b="b" t="t" l="l"/>
            <a:pathLst>
              <a:path h="4528815" w="6078883">
                <a:moveTo>
                  <a:pt x="0" y="0"/>
                </a:moveTo>
                <a:lnTo>
                  <a:pt x="6078883" y="0"/>
                </a:lnTo>
                <a:lnTo>
                  <a:pt x="6078883" y="4528814"/>
                </a:lnTo>
                <a:lnTo>
                  <a:pt x="0" y="4528814"/>
                </a:lnTo>
                <a:lnTo>
                  <a:pt x="0" y="0"/>
                </a:lnTo>
                <a:close/>
              </a:path>
            </a:pathLst>
          </a:custGeom>
          <a:blipFill>
            <a:blip r:embed="rId4"/>
            <a:stretch>
              <a:fillRect l="0" t="0" r="0" b="0"/>
            </a:stretch>
          </a:blipFill>
        </p:spPr>
      </p:sp>
      <p:sp>
        <p:nvSpPr>
          <p:cNvPr name="TextBox 4" id="4"/>
          <p:cNvSpPr txBox="true"/>
          <p:nvPr/>
        </p:nvSpPr>
        <p:spPr>
          <a:xfrm rot="0">
            <a:off x="1380310" y="488072"/>
            <a:ext cx="15527380" cy="1627025"/>
          </a:xfrm>
          <a:prstGeom prst="rect">
            <a:avLst/>
          </a:prstGeom>
        </p:spPr>
        <p:txBody>
          <a:bodyPr anchor="t" rtlCol="false" tIns="0" lIns="0" bIns="0" rIns="0">
            <a:spAutoFit/>
          </a:bodyPr>
          <a:lstStyle/>
          <a:p>
            <a:pPr algn="l">
              <a:lnSpc>
                <a:spcPts val="6499"/>
              </a:lnSpc>
            </a:pPr>
            <a:r>
              <a:rPr lang="en-US" sz="5416" b="true">
                <a:solidFill>
                  <a:srgbClr val="000000"/>
                </a:solidFill>
                <a:latin typeface="Open Sauce Bold"/>
                <a:ea typeface="Open Sauce Bold"/>
                <a:cs typeface="Open Sauce Bold"/>
                <a:sym typeface="Open Sauce Bold"/>
              </a:rPr>
              <a:t>Logistic Regression using sklearn pipeline for vectorization technique</a:t>
            </a:r>
          </a:p>
        </p:txBody>
      </p:sp>
      <p:sp>
        <p:nvSpPr>
          <p:cNvPr name="TextBox 5" id="5"/>
          <p:cNvSpPr txBox="true"/>
          <p:nvPr/>
        </p:nvSpPr>
        <p:spPr>
          <a:xfrm rot="0">
            <a:off x="1518604" y="7409386"/>
            <a:ext cx="6691885" cy="1544173"/>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Open Sauce"/>
                <a:ea typeface="Open Sauce"/>
                <a:cs typeface="Open Sauce"/>
                <a:sym typeface="Open Sauce"/>
              </a:rPr>
              <a:t>This result demonstrates the performance of the Logistic Regression model implemented via a scikit-learn pipeline, achieving a training accuracy of </a:t>
            </a:r>
            <a:r>
              <a:rPr lang="en-US" b="true" sz="2199">
                <a:solidFill>
                  <a:srgbClr val="FF3131"/>
                </a:solidFill>
                <a:latin typeface="Open Sauce Bold"/>
                <a:ea typeface="Open Sauce Bold"/>
                <a:cs typeface="Open Sauce Bold"/>
                <a:sym typeface="Open Sauce Bold"/>
              </a:rPr>
              <a:t>98.10%</a:t>
            </a:r>
            <a:r>
              <a:rPr lang="en-US" sz="2199">
                <a:solidFill>
                  <a:srgbClr val="FF3131"/>
                </a:solidFill>
                <a:latin typeface="Open Sauce"/>
                <a:ea typeface="Open Sauce"/>
                <a:cs typeface="Open Sauce"/>
                <a:sym typeface="Open Sauce"/>
              </a:rPr>
              <a:t> </a:t>
            </a:r>
            <a:r>
              <a:rPr lang="en-US" sz="2199">
                <a:solidFill>
                  <a:srgbClr val="000000"/>
                </a:solidFill>
                <a:latin typeface="Open Sauce"/>
                <a:ea typeface="Open Sauce"/>
                <a:cs typeface="Open Sauce"/>
                <a:sym typeface="Open Sauce"/>
              </a:rPr>
              <a:t>and a testing accuracy of </a:t>
            </a:r>
            <a:r>
              <a:rPr lang="en-US" b="true" sz="2199">
                <a:solidFill>
                  <a:srgbClr val="FF3131"/>
                </a:solidFill>
                <a:latin typeface="Open Sauce Bold"/>
                <a:ea typeface="Open Sauce Bold"/>
                <a:cs typeface="Open Sauce Bold"/>
                <a:sym typeface="Open Sauce Bold"/>
              </a:rPr>
              <a:t>96.68%</a:t>
            </a:r>
          </a:p>
        </p:txBody>
      </p:sp>
      <p:sp>
        <p:nvSpPr>
          <p:cNvPr name="Freeform 6" id="6"/>
          <p:cNvSpPr/>
          <p:nvPr/>
        </p:nvSpPr>
        <p:spPr>
          <a:xfrm flipH="false" flipV="false" rot="0">
            <a:off x="11512981" y="2670034"/>
            <a:ext cx="4192773" cy="2029302"/>
          </a:xfrm>
          <a:custGeom>
            <a:avLst/>
            <a:gdLst/>
            <a:ahLst/>
            <a:cxnLst/>
            <a:rect r="r" b="b" t="t" l="l"/>
            <a:pathLst>
              <a:path h="2029302" w="4192773">
                <a:moveTo>
                  <a:pt x="0" y="0"/>
                </a:moveTo>
                <a:lnTo>
                  <a:pt x="4192773" y="0"/>
                </a:lnTo>
                <a:lnTo>
                  <a:pt x="4192773" y="2029302"/>
                </a:lnTo>
                <a:lnTo>
                  <a:pt x="0" y="2029302"/>
                </a:lnTo>
                <a:lnTo>
                  <a:pt x="0" y="0"/>
                </a:lnTo>
                <a:close/>
              </a:path>
            </a:pathLst>
          </a:custGeom>
          <a:blipFill>
            <a:blip r:embed="rId5"/>
            <a:stretch>
              <a:fillRect l="0" t="0" r="0" b="0"/>
            </a:stretch>
          </a:blipFill>
        </p:spPr>
      </p:sp>
      <p:sp>
        <p:nvSpPr>
          <p:cNvPr name="Freeform 7" id="7"/>
          <p:cNvSpPr/>
          <p:nvPr/>
        </p:nvSpPr>
        <p:spPr>
          <a:xfrm flipH="false" flipV="false" rot="0">
            <a:off x="9315078" y="5281780"/>
            <a:ext cx="8588580" cy="2499946"/>
          </a:xfrm>
          <a:custGeom>
            <a:avLst/>
            <a:gdLst/>
            <a:ahLst/>
            <a:cxnLst/>
            <a:rect r="r" b="b" t="t" l="l"/>
            <a:pathLst>
              <a:path h="2499946" w="8588580">
                <a:moveTo>
                  <a:pt x="0" y="0"/>
                </a:moveTo>
                <a:lnTo>
                  <a:pt x="8588580" y="0"/>
                </a:lnTo>
                <a:lnTo>
                  <a:pt x="8588580" y="2499946"/>
                </a:lnTo>
                <a:lnTo>
                  <a:pt x="0" y="2499946"/>
                </a:lnTo>
                <a:lnTo>
                  <a:pt x="0" y="0"/>
                </a:lnTo>
                <a:close/>
              </a:path>
            </a:pathLst>
          </a:custGeom>
          <a:blipFill>
            <a:blip r:embed="rId6"/>
            <a:stretch>
              <a:fillRect l="-1981" t="0" r="0" b="0"/>
            </a:stretch>
          </a:blipFill>
        </p:spPr>
      </p:sp>
      <p:grpSp>
        <p:nvGrpSpPr>
          <p:cNvPr name="Group 8" id="8"/>
          <p:cNvGrpSpPr/>
          <p:nvPr/>
        </p:nvGrpSpPr>
        <p:grpSpPr>
          <a:xfrm rot="0">
            <a:off x="8960455" y="6883767"/>
            <a:ext cx="3908401" cy="1139938"/>
            <a:chOff x="0" y="0"/>
            <a:chExt cx="1029373" cy="300230"/>
          </a:xfrm>
        </p:grpSpPr>
        <p:sp>
          <p:nvSpPr>
            <p:cNvPr name="Freeform 9" id="9"/>
            <p:cNvSpPr/>
            <p:nvPr/>
          </p:nvSpPr>
          <p:spPr>
            <a:xfrm flipH="false" flipV="false" rot="0">
              <a:off x="0" y="0"/>
              <a:ext cx="1029373" cy="300230"/>
            </a:xfrm>
            <a:custGeom>
              <a:avLst/>
              <a:gdLst/>
              <a:ahLst/>
              <a:cxnLst/>
              <a:rect r="r" b="b" t="t" l="l"/>
              <a:pathLst>
                <a:path h="300230" w="1029373">
                  <a:moveTo>
                    <a:pt x="0" y="0"/>
                  </a:moveTo>
                  <a:lnTo>
                    <a:pt x="1029373" y="0"/>
                  </a:lnTo>
                  <a:lnTo>
                    <a:pt x="1029373" y="300230"/>
                  </a:lnTo>
                  <a:lnTo>
                    <a:pt x="0" y="300230"/>
                  </a:lnTo>
                  <a:close/>
                </a:path>
              </a:pathLst>
            </a:custGeom>
            <a:solidFill>
              <a:srgbClr val="000000">
                <a:alpha val="0"/>
              </a:srgbClr>
            </a:solidFill>
            <a:ln w="95250" cap="sq">
              <a:solidFill>
                <a:srgbClr val="FF3131"/>
              </a:solidFill>
              <a:prstDash val="solid"/>
              <a:miter/>
            </a:ln>
          </p:spPr>
        </p:sp>
        <p:sp>
          <p:nvSpPr>
            <p:cNvPr name="TextBox 10" id="10"/>
            <p:cNvSpPr txBox="true"/>
            <p:nvPr/>
          </p:nvSpPr>
          <p:spPr>
            <a:xfrm>
              <a:off x="0" y="-38100"/>
              <a:ext cx="1029373" cy="338330"/>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10427177" y="8432693"/>
            <a:ext cx="6695076" cy="666750"/>
          </a:xfrm>
          <a:prstGeom prst="rect">
            <a:avLst/>
          </a:prstGeom>
        </p:spPr>
        <p:txBody>
          <a:bodyPr anchor="t" rtlCol="false" tIns="0" lIns="0" bIns="0" rIns="0">
            <a:spAutoFit/>
          </a:bodyPr>
          <a:lstStyle/>
          <a:p>
            <a:pPr algn="l">
              <a:lnSpc>
                <a:spcPts val="5279"/>
              </a:lnSpc>
            </a:pPr>
            <a:r>
              <a:rPr lang="en-US" sz="4399" b="true">
                <a:solidFill>
                  <a:srgbClr val="000000"/>
                </a:solidFill>
                <a:latin typeface="Open Sauce Bold"/>
                <a:ea typeface="Open Sauce Bold"/>
                <a:cs typeface="Open Sauce Bold"/>
                <a:sym typeface="Open Sauce Bold"/>
              </a:rPr>
              <a:t>Final Accuracy:</a:t>
            </a:r>
            <a:r>
              <a:rPr lang="en-US" sz="4399" b="true">
                <a:solidFill>
                  <a:srgbClr val="FF3131"/>
                </a:solidFill>
                <a:latin typeface="Open Sauce Bold"/>
                <a:ea typeface="Open Sauce Bold"/>
                <a:cs typeface="Open Sauce Bold"/>
                <a:sym typeface="Open Sauce Bold"/>
              </a:rPr>
              <a:t> 96.67%</a:t>
            </a:r>
          </a:p>
        </p:txBody>
      </p:sp>
      <p:sp>
        <p:nvSpPr>
          <p:cNvPr name="AutoShape 12" id="12"/>
          <p:cNvSpPr/>
          <p:nvPr/>
        </p:nvSpPr>
        <p:spPr>
          <a:xfrm flipH="true">
            <a:off x="8585472" y="2418943"/>
            <a:ext cx="0" cy="7011785"/>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03279" y="-823470"/>
            <a:ext cx="21703982" cy="6373470"/>
            <a:chOff x="0" y="0"/>
            <a:chExt cx="5716275" cy="1678609"/>
          </a:xfrm>
        </p:grpSpPr>
        <p:sp>
          <p:nvSpPr>
            <p:cNvPr name="Freeform 3" id="3"/>
            <p:cNvSpPr/>
            <p:nvPr/>
          </p:nvSpPr>
          <p:spPr>
            <a:xfrm flipH="false" flipV="false" rot="0">
              <a:off x="0" y="0"/>
              <a:ext cx="5716275" cy="1678609"/>
            </a:xfrm>
            <a:custGeom>
              <a:avLst/>
              <a:gdLst/>
              <a:ahLst/>
              <a:cxnLst/>
              <a:rect r="r" b="b" t="t" l="l"/>
              <a:pathLst>
                <a:path h="1678609" w="5716275">
                  <a:moveTo>
                    <a:pt x="18192" y="0"/>
                  </a:moveTo>
                  <a:lnTo>
                    <a:pt x="5698083" y="0"/>
                  </a:lnTo>
                  <a:cubicBezTo>
                    <a:pt x="5708130" y="0"/>
                    <a:pt x="5716275" y="8145"/>
                    <a:pt x="5716275" y="18192"/>
                  </a:cubicBezTo>
                  <a:lnTo>
                    <a:pt x="5716275" y="1660417"/>
                  </a:lnTo>
                  <a:cubicBezTo>
                    <a:pt x="5716275" y="1670465"/>
                    <a:pt x="5708130" y="1678609"/>
                    <a:pt x="5698083" y="1678609"/>
                  </a:cubicBezTo>
                  <a:lnTo>
                    <a:pt x="18192" y="1678609"/>
                  </a:lnTo>
                  <a:cubicBezTo>
                    <a:pt x="13367" y="1678609"/>
                    <a:pt x="8740" y="1676693"/>
                    <a:pt x="5328" y="1673281"/>
                  </a:cubicBezTo>
                  <a:cubicBezTo>
                    <a:pt x="1917" y="1669869"/>
                    <a:pt x="0" y="1665242"/>
                    <a:pt x="0" y="1660417"/>
                  </a:cubicBezTo>
                  <a:lnTo>
                    <a:pt x="0" y="18192"/>
                  </a:lnTo>
                  <a:cubicBezTo>
                    <a:pt x="0" y="13367"/>
                    <a:pt x="1917" y="8740"/>
                    <a:pt x="5328" y="5328"/>
                  </a:cubicBezTo>
                  <a:cubicBezTo>
                    <a:pt x="8740" y="1917"/>
                    <a:pt x="13367" y="0"/>
                    <a:pt x="18192" y="0"/>
                  </a:cubicBezTo>
                  <a:close/>
                </a:path>
              </a:pathLst>
            </a:custGeom>
            <a:solidFill>
              <a:srgbClr val="EFCCFF"/>
            </a:solidFill>
          </p:spPr>
        </p:sp>
        <p:sp>
          <p:nvSpPr>
            <p:cNvPr name="TextBox 4" id="4"/>
            <p:cNvSpPr txBox="true"/>
            <p:nvPr/>
          </p:nvSpPr>
          <p:spPr>
            <a:xfrm>
              <a:off x="0" y="-38100"/>
              <a:ext cx="5716275" cy="1716709"/>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2846325" y="6699300"/>
            <a:ext cx="5950050" cy="595005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170CF"/>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2368500" y="5550000"/>
            <a:ext cx="4737000" cy="4737000"/>
          </a:xfrm>
          <a:custGeom>
            <a:avLst/>
            <a:gdLst/>
            <a:ahLst/>
            <a:cxnLst/>
            <a:rect r="r" b="b" t="t" l="l"/>
            <a:pathLst>
              <a:path h="4737000" w="4737000">
                <a:moveTo>
                  <a:pt x="0" y="0"/>
                </a:moveTo>
                <a:lnTo>
                  <a:pt x="4737000" y="0"/>
                </a:lnTo>
                <a:lnTo>
                  <a:pt x="4737000" y="4737000"/>
                </a:lnTo>
                <a:lnTo>
                  <a:pt x="0" y="473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368500" y="5550000"/>
            <a:ext cx="4737000" cy="4737000"/>
          </a:xfrm>
          <a:custGeom>
            <a:avLst/>
            <a:gdLst/>
            <a:ahLst/>
            <a:cxnLst/>
            <a:rect r="r" b="b" t="t" l="l"/>
            <a:pathLst>
              <a:path h="4737000" w="4737000">
                <a:moveTo>
                  <a:pt x="0" y="0"/>
                </a:moveTo>
                <a:lnTo>
                  <a:pt x="4737000" y="0"/>
                </a:lnTo>
                <a:lnTo>
                  <a:pt x="4737000" y="4737000"/>
                </a:lnTo>
                <a:lnTo>
                  <a:pt x="0" y="4737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2707285" y="6427093"/>
            <a:ext cx="2169319" cy="2982813"/>
          </a:xfrm>
          <a:custGeom>
            <a:avLst/>
            <a:gdLst/>
            <a:ahLst/>
            <a:cxnLst/>
            <a:rect r="r" b="b" t="t" l="l"/>
            <a:pathLst>
              <a:path h="2982813" w="2169319">
                <a:moveTo>
                  <a:pt x="0" y="0"/>
                </a:moveTo>
                <a:lnTo>
                  <a:pt x="2169319" y="0"/>
                </a:lnTo>
                <a:lnTo>
                  <a:pt x="2169319" y="2982814"/>
                </a:lnTo>
                <a:lnTo>
                  <a:pt x="0" y="2982814"/>
                </a:lnTo>
                <a:lnTo>
                  <a:pt x="0" y="0"/>
                </a:lnTo>
                <a:close/>
              </a:path>
            </a:pathLst>
          </a:custGeom>
          <a:blipFill>
            <a:blip r:embed="rId6"/>
            <a:stretch>
              <a:fillRect l="0" t="0" r="0" b="0"/>
            </a:stretch>
          </a:blipFill>
        </p:spPr>
      </p:sp>
      <p:sp>
        <p:nvSpPr>
          <p:cNvPr name="TextBox 11" id="11"/>
          <p:cNvSpPr txBox="true"/>
          <p:nvPr/>
        </p:nvSpPr>
        <p:spPr>
          <a:xfrm rot="0">
            <a:off x="4620458" y="2695865"/>
            <a:ext cx="9047085" cy="2082351"/>
          </a:xfrm>
          <a:prstGeom prst="rect">
            <a:avLst/>
          </a:prstGeom>
        </p:spPr>
        <p:txBody>
          <a:bodyPr anchor="t" rtlCol="false" tIns="0" lIns="0" bIns="0" rIns="0">
            <a:spAutoFit/>
          </a:bodyPr>
          <a:lstStyle/>
          <a:p>
            <a:pPr algn="just">
              <a:lnSpc>
                <a:spcPts val="3359"/>
              </a:lnSpc>
            </a:pPr>
            <a:r>
              <a:rPr lang="en-US" sz="2400">
                <a:solidFill>
                  <a:srgbClr val="000000"/>
                </a:solidFill>
                <a:latin typeface="Open Sauce"/>
                <a:ea typeface="Open Sauce"/>
                <a:cs typeface="Open Sauce"/>
                <a:sym typeface="Open Sauce"/>
              </a:rPr>
              <a:t>This core component processes new URLs in real time, classifying them as legitimate or malicious based on patterns learned during training. Additional insights, such as confidence scores, are provided for enhanced decision-making.</a:t>
            </a:r>
          </a:p>
        </p:txBody>
      </p:sp>
      <p:sp>
        <p:nvSpPr>
          <p:cNvPr name="TextBox 12" id="12"/>
          <p:cNvSpPr txBox="true"/>
          <p:nvPr/>
        </p:nvSpPr>
        <p:spPr>
          <a:xfrm rot="0">
            <a:off x="1028700" y="743113"/>
            <a:ext cx="12763245" cy="1228593"/>
          </a:xfrm>
          <a:prstGeom prst="rect">
            <a:avLst/>
          </a:prstGeom>
        </p:spPr>
        <p:txBody>
          <a:bodyPr anchor="t" rtlCol="false" tIns="0" lIns="0" bIns="0" rIns="0">
            <a:spAutoFit/>
          </a:bodyPr>
          <a:lstStyle/>
          <a:p>
            <a:pPr algn="l">
              <a:lnSpc>
                <a:spcPts val="9600"/>
              </a:lnSpc>
            </a:pPr>
            <a:r>
              <a:rPr lang="en-US" sz="8000" b="true">
                <a:solidFill>
                  <a:srgbClr val="000000"/>
                </a:solidFill>
                <a:latin typeface="Open Sauce Bold"/>
                <a:ea typeface="Open Sauce Bold"/>
                <a:cs typeface="Open Sauce Bold"/>
                <a:sym typeface="Open Sauce Bold"/>
              </a:rPr>
              <a:t>4. Prediction Engine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04406" y="-1644246"/>
            <a:ext cx="5950050" cy="59500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170CF"/>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5919500" y="3217812"/>
            <a:ext cx="4737000" cy="4737000"/>
          </a:xfrm>
          <a:custGeom>
            <a:avLst/>
            <a:gdLst/>
            <a:ahLst/>
            <a:cxnLst/>
            <a:rect r="r" b="b" t="t" l="l"/>
            <a:pathLst>
              <a:path h="4737000" w="4737000">
                <a:moveTo>
                  <a:pt x="0" y="0"/>
                </a:moveTo>
                <a:lnTo>
                  <a:pt x="4737000" y="0"/>
                </a:lnTo>
                <a:lnTo>
                  <a:pt x="4737000" y="4737000"/>
                </a:lnTo>
                <a:lnTo>
                  <a:pt x="0" y="473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919500" y="7954812"/>
            <a:ext cx="4737000" cy="4737000"/>
          </a:xfrm>
          <a:custGeom>
            <a:avLst/>
            <a:gdLst/>
            <a:ahLst/>
            <a:cxnLst/>
            <a:rect r="r" b="b" t="t" l="l"/>
            <a:pathLst>
              <a:path h="4737000" w="4737000">
                <a:moveTo>
                  <a:pt x="0" y="0"/>
                </a:moveTo>
                <a:lnTo>
                  <a:pt x="4737000" y="0"/>
                </a:lnTo>
                <a:lnTo>
                  <a:pt x="4737000" y="4737000"/>
                </a:lnTo>
                <a:lnTo>
                  <a:pt x="0" y="4737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971031" y="2159449"/>
            <a:ext cx="786244" cy="781956"/>
          </a:xfrm>
          <a:custGeom>
            <a:avLst/>
            <a:gdLst/>
            <a:ahLst/>
            <a:cxnLst/>
            <a:rect r="r" b="b" t="t" l="l"/>
            <a:pathLst>
              <a:path h="781956" w="786244">
                <a:moveTo>
                  <a:pt x="0" y="0"/>
                </a:moveTo>
                <a:lnTo>
                  <a:pt x="786245" y="0"/>
                </a:lnTo>
                <a:lnTo>
                  <a:pt x="786245" y="781956"/>
                </a:lnTo>
                <a:lnTo>
                  <a:pt x="0" y="7819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494405" y="0"/>
            <a:ext cx="1992204" cy="10323312"/>
            <a:chOff x="0" y="0"/>
            <a:chExt cx="308645" cy="1599351"/>
          </a:xfrm>
        </p:grpSpPr>
        <p:sp>
          <p:nvSpPr>
            <p:cNvPr name="Freeform 9" id="9"/>
            <p:cNvSpPr/>
            <p:nvPr/>
          </p:nvSpPr>
          <p:spPr>
            <a:xfrm flipH="false" flipV="false" rot="0">
              <a:off x="0" y="0"/>
              <a:ext cx="308645" cy="1599351"/>
            </a:xfrm>
            <a:custGeom>
              <a:avLst/>
              <a:gdLst/>
              <a:ahLst/>
              <a:cxnLst/>
              <a:rect r="r" b="b" t="t" l="l"/>
              <a:pathLst>
                <a:path h="1599351" w="308645">
                  <a:moveTo>
                    <a:pt x="0" y="0"/>
                  </a:moveTo>
                  <a:lnTo>
                    <a:pt x="308645" y="0"/>
                  </a:lnTo>
                  <a:lnTo>
                    <a:pt x="308645" y="1599351"/>
                  </a:lnTo>
                  <a:lnTo>
                    <a:pt x="0" y="1599351"/>
                  </a:lnTo>
                  <a:close/>
                </a:path>
              </a:pathLst>
            </a:custGeom>
            <a:blipFill>
              <a:blip r:embed="rId8"/>
              <a:stretch>
                <a:fillRect l="-52669" t="0" r="-625094" b="0"/>
              </a:stretch>
            </a:blipFill>
          </p:spPr>
        </p:sp>
      </p:grpSp>
      <p:sp>
        <p:nvSpPr>
          <p:cNvPr name="AutoShape 10" id="10"/>
          <p:cNvSpPr/>
          <p:nvPr/>
        </p:nvSpPr>
        <p:spPr>
          <a:xfrm>
            <a:off x="12841421" y="9277350"/>
            <a:ext cx="2522929" cy="0"/>
          </a:xfrm>
          <a:prstGeom prst="line">
            <a:avLst/>
          </a:prstGeom>
          <a:ln cap="flat" w="38100">
            <a:solidFill>
              <a:srgbClr val="000000"/>
            </a:solidFill>
            <a:prstDash val="solid"/>
            <a:headEnd type="none" len="sm" w="sm"/>
            <a:tailEnd type="arrow" len="sm" w="med"/>
          </a:ln>
        </p:spPr>
      </p:sp>
      <p:grpSp>
        <p:nvGrpSpPr>
          <p:cNvPr name="Group 11" id="11"/>
          <p:cNvGrpSpPr/>
          <p:nvPr/>
        </p:nvGrpSpPr>
        <p:grpSpPr>
          <a:xfrm rot="0">
            <a:off x="2757276" y="4830781"/>
            <a:ext cx="4922248" cy="3649008"/>
            <a:chOff x="0" y="0"/>
            <a:chExt cx="1296395" cy="961056"/>
          </a:xfrm>
        </p:grpSpPr>
        <p:sp>
          <p:nvSpPr>
            <p:cNvPr name="Freeform 12" id="12"/>
            <p:cNvSpPr/>
            <p:nvPr/>
          </p:nvSpPr>
          <p:spPr>
            <a:xfrm flipH="false" flipV="false" rot="0">
              <a:off x="0" y="0"/>
              <a:ext cx="1296395" cy="961055"/>
            </a:xfrm>
            <a:custGeom>
              <a:avLst/>
              <a:gdLst/>
              <a:ahLst/>
              <a:cxnLst/>
              <a:rect r="r" b="b" t="t" l="l"/>
              <a:pathLst>
                <a:path h="961055" w="1296395">
                  <a:moveTo>
                    <a:pt x="0" y="0"/>
                  </a:moveTo>
                  <a:lnTo>
                    <a:pt x="1296395" y="0"/>
                  </a:lnTo>
                  <a:lnTo>
                    <a:pt x="1296395" y="961055"/>
                  </a:lnTo>
                  <a:lnTo>
                    <a:pt x="0" y="961055"/>
                  </a:lnTo>
                  <a:close/>
                </a:path>
              </a:pathLst>
            </a:custGeom>
            <a:solidFill>
              <a:srgbClr val="D9D9D9"/>
            </a:solidFill>
          </p:spPr>
        </p:sp>
        <p:sp>
          <p:nvSpPr>
            <p:cNvPr name="TextBox 13" id="13"/>
            <p:cNvSpPr txBox="true"/>
            <p:nvPr/>
          </p:nvSpPr>
          <p:spPr>
            <a:xfrm>
              <a:off x="0" y="-38100"/>
              <a:ext cx="1296395" cy="999156"/>
            </a:xfrm>
            <a:prstGeom prst="rect">
              <a:avLst/>
            </a:prstGeom>
          </p:spPr>
          <p:txBody>
            <a:bodyPr anchor="ctr" rtlCol="false" tIns="50800" lIns="50800" bIns="50800" rIns="50800"/>
            <a:lstStyle/>
            <a:p>
              <a:pPr algn="ctr">
                <a:lnSpc>
                  <a:spcPts val="3359"/>
                </a:lnSpc>
              </a:pPr>
              <a:r>
                <a:rPr lang="en-US" sz="2400">
                  <a:solidFill>
                    <a:srgbClr val="000000"/>
                  </a:solidFill>
                  <a:latin typeface="Canva Sans"/>
                  <a:ea typeface="Canva Sans"/>
                  <a:cs typeface="Canva Sans"/>
                  <a:sym typeface="Canva Sans"/>
                </a:rPr>
                <a:t>ใส่รูป</a:t>
              </a:r>
            </a:p>
          </p:txBody>
        </p:sp>
      </p:grpSp>
      <p:grpSp>
        <p:nvGrpSpPr>
          <p:cNvPr name="Group 14" id="14"/>
          <p:cNvGrpSpPr/>
          <p:nvPr/>
        </p:nvGrpSpPr>
        <p:grpSpPr>
          <a:xfrm rot="0">
            <a:off x="8749667" y="4830781"/>
            <a:ext cx="4922248" cy="3649008"/>
            <a:chOff x="0" y="0"/>
            <a:chExt cx="1296395" cy="961056"/>
          </a:xfrm>
        </p:grpSpPr>
        <p:sp>
          <p:nvSpPr>
            <p:cNvPr name="Freeform 15" id="15"/>
            <p:cNvSpPr/>
            <p:nvPr/>
          </p:nvSpPr>
          <p:spPr>
            <a:xfrm flipH="false" flipV="false" rot="0">
              <a:off x="0" y="0"/>
              <a:ext cx="1296395" cy="961055"/>
            </a:xfrm>
            <a:custGeom>
              <a:avLst/>
              <a:gdLst/>
              <a:ahLst/>
              <a:cxnLst/>
              <a:rect r="r" b="b" t="t" l="l"/>
              <a:pathLst>
                <a:path h="961055" w="1296395">
                  <a:moveTo>
                    <a:pt x="0" y="0"/>
                  </a:moveTo>
                  <a:lnTo>
                    <a:pt x="1296395" y="0"/>
                  </a:lnTo>
                  <a:lnTo>
                    <a:pt x="1296395" y="961055"/>
                  </a:lnTo>
                  <a:lnTo>
                    <a:pt x="0" y="961055"/>
                  </a:lnTo>
                  <a:close/>
                </a:path>
              </a:pathLst>
            </a:custGeom>
            <a:solidFill>
              <a:srgbClr val="D9D9D9"/>
            </a:solidFill>
          </p:spPr>
        </p:sp>
        <p:sp>
          <p:nvSpPr>
            <p:cNvPr name="TextBox 16" id="16"/>
            <p:cNvSpPr txBox="true"/>
            <p:nvPr/>
          </p:nvSpPr>
          <p:spPr>
            <a:xfrm>
              <a:off x="0" y="-38100"/>
              <a:ext cx="1296395" cy="999156"/>
            </a:xfrm>
            <a:prstGeom prst="rect">
              <a:avLst/>
            </a:prstGeom>
          </p:spPr>
          <p:txBody>
            <a:bodyPr anchor="ctr" rtlCol="false" tIns="50800" lIns="50800" bIns="50800" rIns="50800"/>
            <a:lstStyle/>
            <a:p>
              <a:pPr algn="ctr">
                <a:lnSpc>
                  <a:spcPts val="3359"/>
                </a:lnSpc>
              </a:pPr>
              <a:r>
                <a:rPr lang="en-US" sz="2400">
                  <a:solidFill>
                    <a:srgbClr val="000000"/>
                  </a:solidFill>
                  <a:latin typeface="Canva Sans"/>
                  <a:ea typeface="Canva Sans"/>
                  <a:cs typeface="Canva Sans"/>
                  <a:sym typeface="Canva Sans"/>
                </a:rPr>
                <a:t>ใส่รูป</a:t>
              </a:r>
            </a:p>
          </p:txBody>
        </p:sp>
      </p:grpSp>
      <p:sp>
        <p:nvSpPr>
          <p:cNvPr name="Freeform 17" id="17"/>
          <p:cNvSpPr/>
          <p:nvPr/>
        </p:nvSpPr>
        <p:spPr>
          <a:xfrm flipH="false" flipV="false" rot="0">
            <a:off x="8657920" y="4830781"/>
            <a:ext cx="8699620" cy="3795209"/>
          </a:xfrm>
          <a:custGeom>
            <a:avLst/>
            <a:gdLst/>
            <a:ahLst/>
            <a:cxnLst/>
            <a:rect r="r" b="b" t="t" l="l"/>
            <a:pathLst>
              <a:path h="3795209" w="8699620">
                <a:moveTo>
                  <a:pt x="0" y="0"/>
                </a:moveTo>
                <a:lnTo>
                  <a:pt x="8699620" y="0"/>
                </a:lnTo>
                <a:lnTo>
                  <a:pt x="8699620" y="3795209"/>
                </a:lnTo>
                <a:lnTo>
                  <a:pt x="0" y="3795209"/>
                </a:lnTo>
                <a:lnTo>
                  <a:pt x="0" y="0"/>
                </a:lnTo>
                <a:close/>
              </a:path>
            </a:pathLst>
          </a:custGeom>
          <a:blipFill>
            <a:blip r:embed="rId9"/>
            <a:stretch>
              <a:fillRect l="0" t="0" r="0" b="0"/>
            </a:stretch>
          </a:blipFill>
        </p:spPr>
      </p:sp>
      <p:sp>
        <p:nvSpPr>
          <p:cNvPr name="Freeform 18" id="18"/>
          <p:cNvSpPr/>
          <p:nvPr/>
        </p:nvSpPr>
        <p:spPr>
          <a:xfrm flipH="false" flipV="false" rot="0">
            <a:off x="1861020" y="4830781"/>
            <a:ext cx="6509734" cy="4141818"/>
          </a:xfrm>
          <a:custGeom>
            <a:avLst/>
            <a:gdLst/>
            <a:ahLst/>
            <a:cxnLst/>
            <a:rect r="r" b="b" t="t" l="l"/>
            <a:pathLst>
              <a:path h="4141818" w="6509734">
                <a:moveTo>
                  <a:pt x="0" y="0"/>
                </a:moveTo>
                <a:lnTo>
                  <a:pt x="6509734" y="0"/>
                </a:lnTo>
                <a:lnTo>
                  <a:pt x="6509734" y="4141818"/>
                </a:lnTo>
                <a:lnTo>
                  <a:pt x="0" y="4141818"/>
                </a:lnTo>
                <a:lnTo>
                  <a:pt x="0" y="0"/>
                </a:lnTo>
                <a:close/>
              </a:path>
            </a:pathLst>
          </a:custGeom>
          <a:blipFill>
            <a:blip r:embed="rId10"/>
            <a:stretch>
              <a:fillRect l="0" t="0" r="0" b="0"/>
            </a:stretch>
          </a:blipFill>
        </p:spPr>
      </p:sp>
      <p:sp>
        <p:nvSpPr>
          <p:cNvPr name="TextBox 19" id="19"/>
          <p:cNvSpPr txBox="true"/>
          <p:nvPr/>
        </p:nvSpPr>
        <p:spPr>
          <a:xfrm rot="0">
            <a:off x="1861020" y="282074"/>
            <a:ext cx="11621563" cy="1228593"/>
          </a:xfrm>
          <a:prstGeom prst="rect">
            <a:avLst/>
          </a:prstGeom>
        </p:spPr>
        <p:txBody>
          <a:bodyPr anchor="t" rtlCol="false" tIns="0" lIns="0" bIns="0" rIns="0">
            <a:spAutoFit/>
          </a:bodyPr>
          <a:lstStyle/>
          <a:p>
            <a:pPr algn="l">
              <a:lnSpc>
                <a:spcPts val="9600"/>
              </a:lnSpc>
            </a:pPr>
            <a:r>
              <a:rPr lang="en-US" sz="8000" b="true">
                <a:solidFill>
                  <a:srgbClr val="000000"/>
                </a:solidFill>
                <a:latin typeface="Open Sauce Bold"/>
                <a:ea typeface="Open Sauce Bold"/>
                <a:cs typeface="Open Sauce Bold"/>
                <a:sym typeface="Open Sauce Bold"/>
              </a:rPr>
              <a:t>5. Model Deployment</a:t>
            </a:r>
          </a:p>
        </p:txBody>
      </p:sp>
      <p:sp>
        <p:nvSpPr>
          <p:cNvPr name="TextBox 20" id="20"/>
          <p:cNvSpPr txBox="true"/>
          <p:nvPr/>
        </p:nvSpPr>
        <p:spPr>
          <a:xfrm rot="0">
            <a:off x="3230507" y="2111824"/>
            <a:ext cx="9616837" cy="1662800"/>
          </a:xfrm>
          <a:prstGeom prst="rect">
            <a:avLst/>
          </a:prstGeom>
        </p:spPr>
        <p:txBody>
          <a:bodyPr anchor="t" rtlCol="false" tIns="0" lIns="0" bIns="0" rIns="0">
            <a:spAutoFit/>
          </a:bodyPr>
          <a:lstStyle/>
          <a:p>
            <a:pPr algn="just">
              <a:lnSpc>
                <a:spcPts val="3359"/>
              </a:lnSpc>
            </a:pPr>
            <a:r>
              <a:rPr lang="en-US" sz="2400">
                <a:solidFill>
                  <a:srgbClr val="000000"/>
                </a:solidFill>
                <a:latin typeface="Open Sauce"/>
                <a:ea typeface="Open Sauce"/>
                <a:cs typeface="Open Sauce"/>
                <a:sym typeface="Open Sauce"/>
              </a:rPr>
              <a:t>A FastAPI interface enables seamless integration into real-world applications, such as email services, web browsers, or organizational networks. The system is optimized for scalability, handling multiple prediction requests simultaneously.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64986" y="-1176121"/>
            <a:ext cx="4737000" cy="4737000"/>
          </a:xfrm>
          <a:custGeom>
            <a:avLst/>
            <a:gdLst/>
            <a:ahLst/>
            <a:cxnLst/>
            <a:rect r="r" b="b" t="t" l="l"/>
            <a:pathLst>
              <a:path h="4737000" w="4737000">
                <a:moveTo>
                  <a:pt x="0" y="0"/>
                </a:moveTo>
                <a:lnTo>
                  <a:pt x="4737000" y="0"/>
                </a:lnTo>
                <a:lnTo>
                  <a:pt x="4737000" y="4737000"/>
                </a:lnTo>
                <a:lnTo>
                  <a:pt x="0" y="473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791500" y="3585878"/>
            <a:ext cx="8705000" cy="2352241"/>
          </a:xfrm>
          <a:prstGeom prst="rect">
            <a:avLst/>
          </a:prstGeom>
        </p:spPr>
        <p:txBody>
          <a:bodyPr anchor="t" rtlCol="false" tIns="0" lIns="0" bIns="0" rIns="0">
            <a:spAutoFit/>
          </a:bodyPr>
          <a:lstStyle/>
          <a:p>
            <a:pPr algn="ctr">
              <a:lnSpc>
                <a:spcPts val="18607"/>
              </a:lnSpc>
            </a:pPr>
            <a:r>
              <a:rPr lang="en-US" sz="15506" b="true">
                <a:solidFill>
                  <a:srgbClr val="000000"/>
                </a:solidFill>
                <a:latin typeface="Open Sauce Bold"/>
                <a:ea typeface="Open Sauce Bold"/>
                <a:cs typeface="Open Sauce Bold"/>
                <a:sym typeface="Open Sauce Bold"/>
              </a:rPr>
              <a:t>DEMO</a:t>
            </a:r>
          </a:p>
        </p:txBody>
      </p:sp>
      <p:grpSp>
        <p:nvGrpSpPr>
          <p:cNvPr name="Group 4" id="4"/>
          <p:cNvGrpSpPr/>
          <p:nvPr/>
        </p:nvGrpSpPr>
        <p:grpSpPr>
          <a:xfrm rot="0">
            <a:off x="8903029" y="6826592"/>
            <a:ext cx="9384971" cy="3460408"/>
            <a:chOff x="0" y="0"/>
            <a:chExt cx="1603916" cy="591393"/>
          </a:xfrm>
        </p:grpSpPr>
        <p:sp>
          <p:nvSpPr>
            <p:cNvPr name="Freeform 5" id="5"/>
            <p:cNvSpPr/>
            <p:nvPr/>
          </p:nvSpPr>
          <p:spPr>
            <a:xfrm flipH="false" flipV="false" rot="0">
              <a:off x="0" y="0"/>
              <a:ext cx="1603916" cy="591393"/>
            </a:xfrm>
            <a:custGeom>
              <a:avLst/>
              <a:gdLst/>
              <a:ahLst/>
              <a:cxnLst/>
              <a:rect r="r" b="b" t="t" l="l"/>
              <a:pathLst>
                <a:path h="591393" w="1603916">
                  <a:moveTo>
                    <a:pt x="0" y="0"/>
                  </a:moveTo>
                  <a:lnTo>
                    <a:pt x="1603916" y="0"/>
                  </a:lnTo>
                  <a:lnTo>
                    <a:pt x="1603916" y="591393"/>
                  </a:lnTo>
                  <a:lnTo>
                    <a:pt x="0" y="591393"/>
                  </a:lnTo>
                  <a:close/>
                </a:path>
              </a:pathLst>
            </a:custGeom>
            <a:blipFill>
              <a:blip r:embed="rId4"/>
              <a:stretch>
                <a:fillRect l="0" t="-134137" r="-29576" b="0"/>
              </a:stretch>
            </a:blipFill>
          </p:spPr>
        </p:sp>
      </p:grpSp>
      <p:grpSp>
        <p:nvGrpSpPr>
          <p:cNvPr name="Group 6" id="6"/>
          <p:cNvGrpSpPr/>
          <p:nvPr/>
        </p:nvGrpSpPr>
        <p:grpSpPr>
          <a:xfrm rot="0">
            <a:off x="12956041" y="-2975025"/>
            <a:ext cx="5950050" cy="59500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170CF"/>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19.xml><?xml version="1.0" encoding="utf-8"?>
<p:sld xmlns:p="http://schemas.openxmlformats.org/presentationml/2006/main" xmlns:a="http://schemas.openxmlformats.org/drawingml/2006/main">
  <p:cSld>
    <p:bg>
      <p:bgPr>
        <a:solidFill>
          <a:srgbClr val="FFFDF6"/>
        </a:solidFill>
      </p:bgPr>
    </p:bg>
    <p:spTree>
      <p:nvGrpSpPr>
        <p:cNvPr id="1" name=""/>
        <p:cNvGrpSpPr/>
        <p:nvPr/>
      </p:nvGrpSpPr>
      <p:grpSpPr>
        <a:xfrm>
          <a:off x="0" y="0"/>
          <a:ext cx="0" cy="0"/>
          <a:chOff x="0" y="0"/>
          <a:chExt cx="0" cy="0"/>
        </a:xfrm>
      </p:grpSpPr>
      <p:sp>
        <p:nvSpPr>
          <p:cNvPr name="TextBox 2" id="2"/>
          <p:cNvSpPr txBox="true"/>
          <p:nvPr/>
        </p:nvSpPr>
        <p:spPr>
          <a:xfrm rot="0">
            <a:off x="1028700" y="857250"/>
            <a:ext cx="7247599" cy="1566445"/>
          </a:xfrm>
          <a:prstGeom prst="rect">
            <a:avLst/>
          </a:prstGeom>
        </p:spPr>
        <p:txBody>
          <a:bodyPr anchor="t" rtlCol="false" tIns="0" lIns="0" bIns="0" rIns="0">
            <a:spAutoFit/>
          </a:bodyPr>
          <a:lstStyle/>
          <a:p>
            <a:pPr algn="ctr">
              <a:lnSpc>
                <a:spcPts val="12880"/>
              </a:lnSpc>
            </a:pPr>
            <a:r>
              <a:rPr lang="en-US" sz="9200" b="true">
                <a:solidFill>
                  <a:srgbClr val="000000"/>
                </a:solidFill>
                <a:latin typeface="Open Sauce Bold"/>
                <a:ea typeface="Open Sauce Bold"/>
                <a:cs typeface="Open Sauce Bold"/>
                <a:sym typeface="Open Sauce Bold"/>
              </a:rPr>
              <a:t>Contribution</a:t>
            </a:r>
          </a:p>
        </p:txBody>
      </p:sp>
      <p:sp>
        <p:nvSpPr>
          <p:cNvPr name="TextBox 3" id="3"/>
          <p:cNvSpPr txBox="true"/>
          <p:nvPr/>
        </p:nvSpPr>
        <p:spPr>
          <a:xfrm rot="0">
            <a:off x="1028700" y="3017249"/>
            <a:ext cx="16561647" cy="4195128"/>
          </a:xfrm>
          <a:prstGeom prst="rect">
            <a:avLst/>
          </a:prstGeom>
        </p:spPr>
        <p:txBody>
          <a:bodyPr anchor="t" rtlCol="false" tIns="0" lIns="0" bIns="0" rIns="0">
            <a:spAutoFit/>
          </a:bodyPr>
          <a:lstStyle/>
          <a:p>
            <a:pPr algn="l">
              <a:lnSpc>
                <a:spcPts val="4795"/>
              </a:lnSpc>
            </a:pPr>
            <a:r>
              <a:rPr lang="en-US" sz="3425" b="true">
                <a:solidFill>
                  <a:srgbClr val="3170CF"/>
                </a:solidFill>
                <a:latin typeface="Open Sauce Bold"/>
                <a:ea typeface="Open Sauce Bold"/>
                <a:cs typeface="Open Sauce Bold"/>
                <a:sym typeface="Open Sauce Bold"/>
              </a:rPr>
              <a:t>Supawit Nakprame 6422770287</a:t>
            </a:r>
            <a:r>
              <a:rPr lang="en-US" sz="3425" b="true">
                <a:solidFill>
                  <a:srgbClr val="000000"/>
                </a:solidFill>
                <a:latin typeface="Open Sauce Bold"/>
                <a:ea typeface="Open Sauce Bold"/>
                <a:cs typeface="Open Sauce Bold"/>
                <a:sym typeface="Open Sauce Bold"/>
              </a:rPr>
              <a:t>, Report, Presentation, Methodology, Evaluation                 </a:t>
            </a:r>
          </a:p>
          <a:p>
            <a:pPr algn="l">
              <a:lnSpc>
                <a:spcPts val="4795"/>
              </a:lnSpc>
            </a:pPr>
            <a:r>
              <a:rPr lang="en-US" sz="3425" b="true">
                <a:solidFill>
                  <a:srgbClr val="3170CF"/>
                </a:solidFill>
                <a:latin typeface="Open Sauce Bold"/>
                <a:ea typeface="Open Sauce Bold"/>
                <a:cs typeface="Open Sauce Bold"/>
                <a:sym typeface="Open Sauce Bold"/>
              </a:rPr>
              <a:t>Surabordin Sungchai 6422782514</a:t>
            </a:r>
            <a:r>
              <a:rPr lang="en-US" sz="3425" b="true">
                <a:solidFill>
                  <a:srgbClr val="000000"/>
                </a:solidFill>
                <a:latin typeface="Open Sauce Bold"/>
                <a:ea typeface="Open Sauce Bold"/>
                <a:cs typeface="Open Sauce Bold"/>
                <a:sym typeface="Open Sauce Bold"/>
              </a:rPr>
              <a:t>, Report, Model Visualization, Reference             </a:t>
            </a:r>
          </a:p>
          <a:p>
            <a:pPr algn="l">
              <a:lnSpc>
                <a:spcPts val="4795"/>
              </a:lnSpc>
            </a:pPr>
            <a:r>
              <a:rPr lang="en-US" sz="3425" b="true">
                <a:solidFill>
                  <a:srgbClr val="3170CF"/>
                </a:solidFill>
                <a:latin typeface="Open Sauce Bold"/>
                <a:ea typeface="Open Sauce Bold"/>
                <a:cs typeface="Open Sauce Bold"/>
                <a:sym typeface="Open Sauce Bold"/>
              </a:rPr>
              <a:t>Panpatchara Naneplai 6422782522</a:t>
            </a:r>
            <a:r>
              <a:rPr lang="en-US" sz="3425" b="true">
                <a:solidFill>
                  <a:srgbClr val="000000"/>
                </a:solidFill>
                <a:latin typeface="Open Sauce Bold"/>
                <a:ea typeface="Open Sauce Bold"/>
                <a:cs typeface="Open Sauce Bold"/>
                <a:sym typeface="Open Sauce Bold"/>
              </a:rPr>
              <a:t>, Report, Presentation, Methodology, Software Testing</a:t>
            </a:r>
          </a:p>
          <a:p>
            <a:pPr algn="l">
              <a:lnSpc>
                <a:spcPts val="4795"/>
              </a:lnSpc>
            </a:pPr>
            <a:r>
              <a:rPr lang="en-US" sz="3425" b="true">
                <a:solidFill>
                  <a:srgbClr val="3170CF"/>
                </a:solidFill>
                <a:latin typeface="Open Sauce Bold"/>
                <a:ea typeface="Open Sauce Bold"/>
                <a:cs typeface="Open Sauce Bold"/>
                <a:sym typeface="Open Sauce Bold"/>
              </a:rPr>
              <a:t>Anakin Palinyot 6422782530</a:t>
            </a:r>
            <a:r>
              <a:rPr lang="en-US" sz="3425" b="true">
                <a:solidFill>
                  <a:srgbClr val="000000"/>
                </a:solidFill>
                <a:latin typeface="Open Sauce Bold"/>
                <a:ea typeface="Open Sauce Bold"/>
                <a:cs typeface="Open Sauce Bold"/>
                <a:sym typeface="Open Sauce Bold"/>
              </a:rPr>
              <a:t>, Report, ML Development, System Integration, Presentation, Methodology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D147"/>
        </a:solidFill>
      </p:bgPr>
    </p:bg>
    <p:spTree>
      <p:nvGrpSpPr>
        <p:cNvPr id="1" name=""/>
        <p:cNvGrpSpPr/>
        <p:nvPr/>
      </p:nvGrpSpPr>
      <p:grpSpPr>
        <a:xfrm>
          <a:off x="0" y="0"/>
          <a:ext cx="0" cy="0"/>
          <a:chOff x="0" y="0"/>
          <a:chExt cx="0" cy="0"/>
        </a:xfrm>
      </p:grpSpPr>
      <p:grpSp>
        <p:nvGrpSpPr>
          <p:cNvPr name="Group 2" id="2"/>
          <p:cNvGrpSpPr/>
          <p:nvPr/>
        </p:nvGrpSpPr>
        <p:grpSpPr>
          <a:xfrm rot="0">
            <a:off x="11535474" y="4021885"/>
            <a:ext cx="6932025" cy="6511951"/>
            <a:chOff x="0" y="0"/>
            <a:chExt cx="1174110" cy="1102960"/>
          </a:xfrm>
        </p:grpSpPr>
        <p:sp>
          <p:nvSpPr>
            <p:cNvPr name="Freeform 3" id="3"/>
            <p:cNvSpPr/>
            <p:nvPr/>
          </p:nvSpPr>
          <p:spPr>
            <a:xfrm flipH="false" flipV="false" rot="0">
              <a:off x="0" y="0"/>
              <a:ext cx="1174110" cy="1102960"/>
            </a:xfrm>
            <a:custGeom>
              <a:avLst/>
              <a:gdLst/>
              <a:ahLst/>
              <a:cxnLst/>
              <a:rect r="r" b="b" t="t" l="l"/>
              <a:pathLst>
                <a:path h="1102960" w="1174110">
                  <a:moveTo>
                    <a:pt x="0" y="0"/>
                  </a:moveTo>
                  <a:lnTo>
                    <a:pt x="1174110" y="0"/>
                  </a:lnTo>
                  <a:lnTo>
                    <a:pt x="1174110" y="1102960"/>
                  </a:lnTo>
                  <a:lnTo>
                    <a:pt x="0" y="1102960"/>
                  </a:lnTo>
                  <a:close/>
                </a:path>
              </a:pathLst>
            </a:custGeom>
            <a:blipFill>
              <a:blip r:embed="rId2"/>
              <a:stretch>
                <a:fillRect l="-33603" t="0" r="-33603" b="0"/>
              </a:stretch>
            </a:blipFill>
          </p:spPr>
        </p:sp>
      </p:grpSp>
      <p:sp>
        <p:nvSpPr>
          <p:cNvPr name="Freeform 4" id="4"/>
          <p:cNvSpPr/>
          <p:nvPr/>
        </p:nvSpPr>
        <p:spPr>
          <a:xfrm flipH="false" flipV="false" rot="0">
            <a:off x="13031138" y="30336"/>
            <a:ext cx="4167684" cy="4167684"/>
          </a:xfrm>
          <a:custGeom>
            <a:avLst/>
            <a:gdLst/>
            <a:ahLst/>
            <a:cxnLst/>
            <a:rect r="r" b="b" t="t" l="l"/>
            <a:pathLst>
              <a:path h="4167684" w="4167684">
                <a:moveTo>
                  <a:pt x="0" y="0"/>
                </a:moveTo>
                <a:lnTo>
                  <a:pt x="4167684" y="0"/>
                </a:lnTo>
                <a:lnTo>
                  <a:pt x="4167684" y="4167684"/>
                </a:lnTo>
                <a:lnTo>
                  <a:pt x="0" y="41676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775649" y="3745935"/>
            <a:ext cx="10937207" cy="1663214"/>
          </a:xfrm>
          <a:prstGeom prst="rect">
            <a:avLst/>
          </a:prstGeom>
        </p:spPr>
        <p:txBody>
          <a:bodyPr anchor="t" rtlCol="false" tIns="0" lIns="0" bIns="0" rIns="0">
            <a:spAutoFit/>
          </a:bodyPr>
          <a:lstStyle/>
          <a:p>
            <a:pPr algn="l">
              <a:lnSpc>
                <a:spcPts val="3359"/>
              </a:lnSpc>
            </a:pPr>
            <a:r>
              <a:rPr lang="en-US" sz="2400">
                <a:solidFill>
                  <a:srgbClr val="000000"/>
                </a:solidFill>
                <a:latin typeface="Open Sauce"/>
                <a:ea typeface="Open Sauce"/>
                <a:cs typeface="Open Sauce"/>
                <a:sym typeface="Open Sauce"/>
              </a:rPr>
              <a:t>Phishing is a prevalent cyber threat where attackers use deceptive communication to steal sensitive information. The increasing sophistication of phishing attacks necessitates robust and scalable detection mechanisms.</a:t>
            </a:r>
          </a:p>
        </p:txBody>
      </p:sp>
      <p:sp>
        <p:nvSpPr>
          <p:cNvPr name="TextBox 6" id="6"/>
          <p:cNvSpPr txBox="true"/>
          <p:nvPr/>
        </p:nvSpPr>
        <p:spPr>
          <a:xfrm rot="0">
            <a:off x="1028700" y="1495016"/>
            <a:ext cx="9596973" cy="1228799"/>
          </a:xfrm>
          <a:prstGeom prst="rect">
            <a:avLst/>
          </a:prstGeom>
        </p:spPr>
        <p:txBody>
          <a:bodyPr anchor="t" rtlCol="false" tIns="0" lIns="0" bIns="0" rIns="0">
            <a:spAutoFit/>
          </a:bodyPr>
          <a:lstStyle/>
          <a:p>
            <a:pPr algn="l">
              <a:lnSpc>
                <a:spcPts val="9600"/>
              </a:lnSpc>
            </a:pPr>
            <a:r>
              <a:rPr lang="en-US" sz="8000" b="true">
                <a:solidFill>
                  <a:srgbClr val="000000"/>
                </a:solidFill>
                <a:latin typeface="Open Sauce Bold"/>
                <a:ea typeface="Open Sauce Bold"/>
                <a:cs typeface="Open Sauce Bold"/>
                <a:sym typeface="Open Sauce Bold"/>
              </a:rPr>
              <a:t>Project Overview</a:t>
            </a:r>
          </a:p>
        </p:txBody>
      </p:sp>
      <p:sp>
        <p:nvSpPr>
          <p:cNvPr name="Freeform 7" id="7"/>
          <p:cNvSpPr/>
          <p:nvPr/>
        </p:nvSpPr>
        <p:spPr>
          <a:xfrm flipH="false" flipV="false" rot="0">
            <a:off x="17198822" y="30336"/>
            <a:ext cx="1283357" cy="4167684"/>
          </a:xfrm>
          <a:custGeom>
            <a:avLst/>
            <a:gdLst/>
            <a:ahLst/>
            <a:cxnLst/>
            <a:rect r="r" b="b" t="t" l="l"/>
            <a:pathLst>
              <a:path h="4167684" w="1283357">
                <a:moveTo>
                  <a:pt x="0" y="0"/>
                </a:moveTo>
                <a:lnTo>
                  <a:pt x="1283357" y="0"/>
                </a:lnTo>
                <a:lnTo>
                  <a:pt x="1283357" y="4167684"/>
                </a:lnTo>
                <a:lnTo>
                  <a:pt x="0" y="4167684"/>
                </a:lnTo>
                <a:lnTo>
                  <a:pt x="0" y="0"/>
                </a:lnTo>
                <a:close/>
              </a:path>
            </a:pathLst>
          </a:custGeom>
          <a:blipFill>
            <a:blip r:embed="rId3">
              <a:extLst>
                <a:ext uri="{96DAC541-7B7A-43D3-8B79-37D633B846F1}">
                  <asvg:svgBlip xmlns:asvg="http://schemas.microsoft.com/office/drawing/2016/SVG/main" r:embed="rId4"/>
                </a:ext>
              </a:extLst>
            </a:blip>
            <a:stretch>
              <a:fillRect l="0" t="0" r="-224748" b="0"/>
            </a:stretch>
          </a:blipFill>
        </p:spPr>
      </p:sp>
      <p:sp>
        <p:nvSpPr>
          <p:cNvPr name="AutoShape 8" id="8"/>
          <p:cNvSpPr/>
          <p:nvPr/>
        </p:nvSpPr>
        <p:spPr>
          <a:xfrm flipV="true">
            <a:off x="775649" y="2993966"/>
            <a:ext cx="9304690" cy="0"/>
          </a:xfrm>
          <a:prstGeom prst="line">
            <a:avLst/>
          </a:prstGeom>
          <a:ln cap="flat" w="38100">
            <a:solidFill>
              <a:srgbClr val="000000"/>
            </a:solidFill>
            <a:prstDash val="solid"/>
            <a:headEnd type="none" len="sm" w="sm"/>
            <a:tailEnd type="none" len="sm" w="sm"/>
          </a:ln>
        </p:spPr>
      </p:sp>
      <p:sp>
        <p:nvSpPr>
          <p:cNvPr name="TextBox 9" id="9"/>
          <p:cNvSpPr txBox="true"/>
          <p:nvPr/>
        </p:nvSpPr>
        <p:spPr>
          <a:xfrm rot="0">
            <a:off x="775649" y="6328354"/>
            <a:ext cx="10521932" cy="1243965"/>
          </a:xfrm>
          <a:prstGeom prst="rect">
            <a:avLst/>
          </a:prstGeom>
        </p:spPr>
        <p:txBody>
          <a:bodyPr anchor="t" rtlCol="false" tIns="0" lIns="0" bIns="0" rIns="0">
            <a:spAutoFit/>
          </a:bodyPr>
          <a:lstStyle/>
          <a:p>
            <a:pPr algn="l">
              <a:lnSpc>
                <a:spcPts val="3359"/>
              </a:lnSpc>
              <a:spcBef>
                <a:spcPct val="0"/>
              </a:spcBef>
            </a:pPr>
            <a:r>
              <a:rPr lang="en-US" sz="2400">
                <a:solidFill>
                  <a:srgbClr val="000000"/>
                </a:solidFill>
                <a:latin typeface="Open Sauce"/>
                <a:ea typeface="Open Sauce"/>
                <a:cs typeface="Open Sauce"/>
                <a:sym typeface="Open Sauce"/>
              </a:rPr>
              <a:t>Our project focuses on developing a Phishing Detection Tool leveraging machine learning to combat phishing attacks in real-time and reliable mechanism.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170CF"/>
        </a:solidFill>
      </p:bgPr>
    </p:bg>
    <p:spTree>
      <p:nvGrpSpPr>
        <p:cNvPr id="1" name=""/>
        <p:cNvGrpSpPr/>
        <p:nvPr/>
      </p:nvGrpSpPr>
      <p:grpSpPr>
        <a:xfrm>
          <a:off x="0" y="0"/>
          <a:ext cx="0" cy="0"/>
          <a:chOff x="0" y="0"/>
          <a:chExt cx="0" cy="0"/>
        </a:xfrm>
      </p:grpSpPr>
      <p:grpSp>
        <p:nvGrpSpPr>
          <p:cNvPr name="Group 2" id="2"/>
          <p:cNvGrpSpPr/>
          <p:nvPr/>
        </p:nvGrpSpPr>
        <p:grpSpPr>
          <a:xfrm rot="0">
            <a:off x="3935164" y="2857500"/>
            <a:ext cx="5208836" cy="520883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1028700" y="3888086"/>
            <a:ext cx="6540225" cy="3905250"/>
          </a:xfrm>
          <a:prstGeom prst="rect">
            <a:avLst/>
          </a:prstGeom>
        </p:spPr>
        <p:txBody>
          <a:bodyPr anchor="t" rtlCol="false" tIns="0" lIns="0" bIns="0" rIns="0">
            <a:spAutoFit/>
          </a:bodyPr>
          <a:lstStyle/>
          <a:p>
            <a:pPr algn="l">
              <a:lnSpc>
                <a:spcPts val="15000"/>
              </a:lnSpc>
            </a:pPr>
            <a:r>
              <a:rPr lang="en-US" sz="15000" b="true">
                <a:solidFill>
                  <a:srgbClr val="FFFFFF"/>
                </a:solidFill>
                <a:latin typeface="Open Sauce Bold"/>
                <a:ea typeface="Open Sauce Bold"/>
                <a:cs typeface="Open Sauce Bold"/>
                <a:sym typeface="Open Sauce Bold"/>
              </a:rPr>
              <a:t>Thank You</a:t>
            </a:r>
          </a:p>
        </p:txBody>
      </p:sp>
      <p:sp>
        <p:nvSpPr>
          <p:cNvPr name="Freeform 6" id="6"/>
          <p:cNvSpPr/>
          <p:nvPr/>
        </p:nvSpPr>
        <p:spPr>
          <a:xfrm flipH="false" flipV="false" rot="0">
            <a:off x="13551000" y="3329337"/>
            <a:ext cx="4737000" cy="4737000"/>
          </a:xfrm>
          <a:custGeom>
            <a:avLst/>
            <a:gdLst/>
            <a:ahLst/>
            <a:cxnLst/>
            <a:rect r="r" b="b" t="t" l="l"/>
            <a:pathLst>
              <a:path h="4737000" w="4737000">
                <a:moveTo>
                  <a:pt x="0" y="0"/>
                </a:moveTo>
                <a:lnTo>
                  <a:pt x="4737000" y="0"/>
                </a:lnTo>
                <a:lnTo>
                  <a:pt x="4737000" y="4736999"/>
                </a:lnTo>
                <a:lnTo>
                  <a:pt x="0" y="47369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551000" y="8066336"/>
            <a:ext cx="4737000" cy="4737000"/>
          </a:xfrm>
          <a:custGeom>
            <a:avLst/>
            <a:gdLst/>
            <a:ahLst/>
            <a:cxnLst/>
            <a:rect r="r" b="b" t="t" l="l"/>
            <a:pathLst>
              <a:path h="4737000" w="4737000">
                <a:moveTo>
                  <a:pt x="0" y="0"/>
                </a:moveTo>
                <a:lnTo>
                  <a:pt x="4737000" y="0"/>
                </a:lnTo>
                <a:lnTo>
                  <a:pt x="4737000" y="4737000"/>
                </a:lnTo>
                <a:lnTo>
                  <a:pt x="0" y="4737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flipH="true">
            <a:off x="1028700" y="9239250"/>
            <a:ext cx="13899859" cy="0"/>
          </a:xfrm>
          <a:prstGeom prst="line">
            <a:avLst/>
          </a:prstGeom>
          <a:ln cap="flat" w="19050">
            <a:solidFill>
              <a:srgbClr val="FFFFFF"/>
            </a:solidFill>
            <a:prstDash val="solid"/>
            <a:headEnd type="none" len="sm" w="sm"/>
            <a:tailEnd type="arrow" len="sm" w="med"/>
          </a:ln>
        </p:spPr>
      </p:sp>
      <p:sp>
        <p:nvSpPr>
          <p:cNvPr name="Freeform 9" id="9"/>
          <p:cNvSpPr/>
          <p:nvPr/>
        </p:nvSpPr>
        <p:spPr>
          <a:xfrm flipH="false" flipV="false" rot="0">
            <a:off x="16704547" y="1028700"/>
            <a:ext cx="554753" cy="554753"/>
          </a:xfrm>
          <a:custGeom>
            <a:avLst/>
            <a:gdLst/>
            <a:ahLst/>
            <a:cxnLst/>
            <a:rect r="r" b="b" t="t" l="l"/>
            <a:pathLst>
              <a:path h="554753" w="554753">
                <a:moveTo>
                  <a:pt x="0" y="0"/>
                </a:moveTo>
                <a:lnTo>
                  <a:pt x="554753" y="0"/>
                </a:lnTo>
                <a:lnTo>
                  <a:pt x="554753" y="554753"/>
                </a:lnTo>
                <a:lnTo>
                  <a:pt x="0" y="5547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28700" y="952500"/>
            <a:ext cx="5133799" cy="1384168"/>
          </a:xfrm>
          <a:prstGeom prst="rect">
            <a:avLst/>
          </a:prstGeom>
        </p:spPr>
        <p:txBody>
          <a:bodyPr anchor="t" rtlCol="false" tIns="0" lIns="0" bIns="0" rIns="0">
            <a:spAutoFit/>
          </a:bodyPr>
          <a:lstStyle/>
          <a:p>
            <a:pPr algn="l">
              <a:lnSpc>
                <a:spcPts val="5599"/>
              </a:lnSpc>
            </a:pPr>
            <a:r>
              <a:rPr lang="en-US" sz="3999">
                <a:solidFill>
                  <a:srgbClr val="EFCCFF"/>
                </a:solidFill>
                <a:latin typeface="Open Sauce"/>
                <a:ea typeface="Open Sauce"/>
                <a:cs typeface="Open Sauce"/>
                <a:sym typeface="Open Sauce"/>
              </a:rPr>
              <a:t>Safeguarding Your Digital Assets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D147"/>
        </a:solidFill>
      </p:bgPr>
    </p:bg>
    <p:spTree>
      <p:nvGrpSpPr>
        <p:cNvPr id="1" name=""/>
        <p:cNvGrpSpPr/>
        <p:nvPr/>
      </p:nvGrpSpPr>
      <p:grpSpPr>
        <a:xfrm>
          <a:off x="0" y="0"/>
          <a:ext cx="0" cy="0"/>
          <a:chOff x="0" y="0"/>
          <a:chExt cx="0" cy="0"/>
        </a:xfrm>
      </p:grpSpPr>
      <p:sp>
        <p:nvSpPr>
          <p:cNvPr name="Freeform 2" id="2"/>
          <p:cNvSpPr/>
          <p:nvPr/>
        </p:nvSpPr>
        <p:spPr>
          <a:xfrm flipH="false" flipV="false" rot="0">
            <a:off x="3227585" y="1130051"/>
            <a:ext cx="11832830" cy="8229600"/>
          </a:xfrm>
          <a:custGeom>
            <a:avLst/>
            <a:gdLst/>
            <a:ahLst/>
            <a:cxnLst/>
            <a:rect r="r" b="b" t="t" l="l"/>
            <a:pathLst>
              <a:path h="8229600" w="11832830">
                <a:moveTo>
                  <a:pt x="0" y="0"/>
                </a:moveTo>
                <a:lnTo>
                  <a:pt x="11832830" y="0"/>
                </a:lnTo>
                <a:lnTo>
                  <a:pt x="11832830" y="8229600"/>
                </a:lnTo>
                <a:lnTo>
                  <a:pt x="0" y="8229600"/>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878707" y="2169003"/>
            <a:ext cx="10356090" cy="0"/>
          </a:xfrm>
          <a:prstGeom prst="line">
            <a:avLst/>
          </a:prstGeom>
          <a:ln cap="flat" w="38100">
            <a:solidFill>
              <a:srgbClr val="000000"/>
            </a:solidFill>
            <a:prstDash val="solid"/>
            <a:headEnd type="none" len="sm" w="sm"/>
            <a:tailEnd type="none" len="sm" w="sm"/>
          </a:ln>
        </p:spPr>
      </p:sp>
      <p:sp>
        <p:nvSpPr>
          <p:cNvPr name="AutoShape 3" id="3"/>
          <p:cNvSpPr/>
          <p:nvPr/>
        </p:nvSpPr>
        <p:spPr>
          <a:xfrm>
            <a:off x="7882535" y="9267825"/>
            <a:ext cx="2522929" cy="0"/>
          </a:xfrm>
          <a:prstGeom prst="line">
            <a:avLst/>
          </a:prstGeom>
          <a:ln cap="flat" w="19050">
            <a:solidFill>
              <a:srgbClr val="000000"/>
            </a:solidFill>
            <a:prstDash val="solid"/>
            <a:headEnd type="none" len="sm" w="sm"/>
            <a:tailEnd type="arrow" len="sm" w="med"/>
          </a:ln>
        </p:spPr>
      </p:sp>
      <p:sp>
        <p:nvSpPr>
          <p:cNvPr name="Freeform 4" id="4"/>
          <p:cNvSpPr/>
          <p:nvPr/>
        </p:nvSpPr>
        <p:spPr>
          <a:xfrm flipH="false" flipV="false" rot="0">
            <a:off x="4505054" y="2169003"/>
            <a:ext cx="13459487" cy="7570961"/>
          </a:xfrm>
          <a:custGeom>
            <a:avLst/>
            <a:gdLst/>
            <a:ahLst/>
            <a:cxnLst/>
            <a:rect r="r" b="b" t="t" l="l"/>
            <a:pathLst>
              <a:path h="7570961" w="13459487">
                <a:moveTo>
                  <a:pt x="0" y="0"/>
                </a:moveTo>
                <a:lnTo>
                  <a:pt x="13459486" y="0"/>
                </a:lnTo>
                <a:lnTo>
                  <a:pt x="13459486" y="7570961"/>
                </a:lnTo>
                <a:lnTo>
                  <a:pt x="0" y="7570961"/>
                </a:lnTo>
                <a:lnTo>
                  <a:pt x="0" y="0"/>
                </a:lnTo>
                <a:close/>
              </a:path>
            </a:pathLst>
          </a:custGeom>
          <a:blipFill>
            <a:blip r:embed="rId2"/>
            <a:stretch>
              <a:fillRect l="0" t="0" r="0" b="0"/>
            </a:stretch>
          </a:blipFill>
        </p:spPr>
      </p:sp>
      <p:sp>
        <p:nvSpPr>
          <p:cNvPr name="TextBox 5" id="5"/>
          <p:cNvSpPr txBox="true"/>
          <p:nvPr/>
        </p:nvSpPr>
        <p:spPr>
          <a:xfrm rot="0">
            <a:off x="1223844" y="635329"/>
            <a:ext cx="10010953" cy="1200299"/>
          </a:xfrm>
          <a:prstGeom prst="rect">
            <a:avLst/>
          </a:prstGeom>
        </p:spPr>
        <p:txBody>
          <a:bodyPr anchor="t" rtlCol="false" tIns="0" lIns="0" bIns="0" rIns="0">
            <a:spAutoFit/>
          </a:bodyPr>
          <a:lstStyle/>
          <a:p>
            <a:pPr algn="l">
              <a:lnSpc>
                <a:spcPts val="4799"/>
              </a:lnSpc>
            </a:pPr>
            <a:r>
              <a:rPr lang="en-US" sz="3999" b="true">
                <a:solidFill>
                  <a:srgbClr val="000000"/>
                </a:solidFill>
                <a:latin typeface="Open Sauce Bold"/>
                <a:ea typeface="Open Sauce Bold"/>
                <a:cs typeface="Open Sauce Bold"/>
                <a:sym typeface="Open Sauce Bold"/>
              </a:rPr>
              <a:t>The system employs a structured pipeline consisting of five key phases:</a:t>
            </a:r>
          </a:p>
        </p:txBody>
      </p:sp>
      <p:sp>
        <p:nvSpPr>
          <p:cNvPr name="TextBox 6" id="6"/>
          <p:cNvSpPr txBox="true"/>
          <p:nvPr/>
        </p:nvSpPr>
        <p:spPr>
          <a:xfrm rot="0">
            <a:off x="1223844" y="3464025"/>
            <a:ext cx="4234323" cy="523838"/>
          </a:xfrm>
          <a:prstGeom prst="rect">
            <a:avLst/>
          </a:prstGeom>
        </p:spPr>
        <p:txBody>
          <a:bodyPr anchor="t" rtlCol="false" tIns="0" lIns="0" bIns="0" rIns="0">
            <a:spAutoFit/>
          </a:bodyPr>
          <a:lstStyle/>
          <a:p>
            <a:pPr algn="l">
              <a:lnSpc>
                <a:spcPts val="4200"/>
              </a:lnSpc>
            </a:pPr>
            <a:r>
              <a:rPr lang="en-US" sz="3000" b="true">
                <a:solidFill>
                  <a:srgbClr val="3170CF"/>
                </a:solidFill>
                <a:latin typeface="Open Sauce Bold"/>
                <a:ea typeface="Open Sauce Bold"/>
                <a:cs typeface="Open Sauce Bold"/>
                <a:sym typeface="Open Sauce Bold"/>
              </a:rPr>
              <a:t>2.Data Preprocessing</a:t>
            </a:r>
          </a:p>
        </p:txBody>
      </p:sp>
      <p:sp>
        <p:nvSpPr>
          <p:cNvPr name="TextBox 7" id="7"/>
          <p:cNvSpPr txBox="true"/>
          <p:nvPr/>
        </p:nvSpPr>
        <p:spPr>
          <a:xfrm rot="0">
            <a:off x="1223844" y="2696699"/>
            <a:ext cx="3449230" cy="523838"/>
          </a:xfrm>
          <a:prstGeom prst="rect">
            <a:avLst/>
          </a:prstGeom>
        </p:spPr>
        <p:txBody>
          <a:bodyPr anchor="t" rtlCol="false" tIns="0" lIns="0" bIns="0" rIns="0">
            <a:spAutoFit/>
          </a:bodyPr>
          <a:lstStyle/>
          <a:p>
            <a:pPr algn="l">
              <a:lnSpc>
                <a:spcPts val="4200"/>
              </a:lnSpc>
            </a:pPr>
            <a:r>
              <a:rPr lang="en-US" sz="3000" b="true">
                <a:solidFill>
                  <a:srgbClr val="3170CF"/>
                </a:solidFill>
                <a:latin typeface="Open Sauce Bold"/>
                <a:ea typeface="Open Sauce Bold"/>
                <a:cs typeface="Open Sauce Bold"/>
                <a:sym typeface="Open Sauce Bold"/>
              </a:rPr>
              <a:t>1.Data Collection</a:t>
            </a:r>
          </a:p>
        </p:txBody>
      </p:sp>
      <p:sp>
        <p:nvSpPr>
          <p:cNvPr name="TextBox 8" id="8"/>
          <p:cNvSpPr txBox="true"/>
          <p:nvPr/>
        </p:nvSpPr>
        <p:spPr>
          <a:xfrm rot="0">
            <a:off x="1223844" y="4294923"/>
            <a:ext cx="4114902" cy="523838"/>
          </a:xfrm>
          <a:prstGeom prst="rect">
            <a:avLst/>
          </a:prstGeom>
        </p:spPr>
        <p:txBody>
          <a:bodyPr anchor="t" rtlCol="false" tIns="0" lIns="0" bIns="0" rIns="0">
            <a:spAutoFit/>
          </a:bodyPr>
          <a:lstStyle/>
          <a:p>
            <a:pPr algn="l">
              <a:lnSpc>
                <a:spcPts val="4200"/>
              </a:lnSpc>
            </a:pPr>
            <a:r>
              <a:rPr lang="en-US" sz="3000" b="true">
                <a:solidFill>
                  <a:srgbClr val="3170CF"/>
                </a:solidFill>
                <a:latin typeface="Open Sauce Bold"/>
                <a:ea typeface="Open Sauce Bold"/>
                <a:cs typeface="Open Sauce Bold"/>
                <a:sym typeface="Open Sauce Bold"/>
              </a:rPr>
              <a:t>3.Model Training</a:t>
            </a:r>
          </a:p>
        </p:txBody>
      </p:sp>
      <p:sp>
        <p:nvSpPr>
          <p:cNvPr name="TextBox 9" id="9"/>
          <p:cNvSpPr txBox="true"/>
          <p:nvPr/>
        </p:nvSpPr>
        <p:spPr>
          <a:xfrm rot="0">
            <a:off x="1223844" y="5123560"/>
            <a:ext cx="5652360" cy="523838"/>
          </a:xfrm>
          <a:prstGeom prst="rect">
            <a:avLst/>
          </a:prstGeom>
        </p:spPr>
        <p:txBody>
          <a:bodyPr anchor="t" rtlCol="false" tIns="0" lIns="0" bIns="0" rIns="0">
            <a:spAutoFit/>
          </a:bodyPr>
          <a:lstStyle/>
          <a:p>
            <a:pPr algn="l">
              <a:lnSpc>
                <a:spcPts val="4200"/>
              </a:lnSpc>
            </a:pPr>
            <a:r>
              <a:rPr lang="en-US" sz="3000" b="true">
                <a:solidFill>
                  <a:srgbClr val="3170CF"/>
                </a:solidFill>
                <a:latin typeface="Open Sauce Bold"/>
                <a:ea typeface="Open Sauce Bold"/>
                <a:cs typeface="Open Sauce Bold"/>
                <a:sym typeface="Open Sauce Bold"/>
              </a:rPr>
              <a:t>4.Prediction Engine</a:t>
            </a:r>
          </a:p>
        </p:txBody>
      </p:sp>
      <p:sp>
        <p:nvSpPr>
          <p:cNvPr name="TextBox 10" id="10"/>
          <p:cNvSpPr txBox="true"/>
          <p:nvPr/>
        </p:nvSpPr>
        <p:spPr>
          <a:xfrm rot="0">
            <a:off x="1223844" y="5917962"/>
            <a:ext cx="4127402" cy="523838"/>
          </a:xfrm>
          <a:prstGeom prst="rect">
            <a:avLst/>
          </a:prstGeom>
        </p:spPr>
        <p:txBody>
          <a:bodyPr anchor="t" rtlCol="false" tIns="0" lIns="0" bIns="0" rIns="0">
            <a:spAutoFit/>
          </a:bodyPr>
          <a:lstStyle/>
          <a:p>
            <a:pPr algn="l">
              <a:lnSpc>
                <a:spcPts val="4200"/>
              </a:lnSpc>
            </a:pPr>
            <a:r>
              <a:rPr lang="en-US" sz="3000" b="true">
                <a:solidFill>
                  <a:srgbClr val="3170CF"/>
                </a:solidFill>
                <a:latin typeface="Open Sauce Bold"/>
                <a:ea typeface="Open Sauce Bold"/>
                <a:cs typeface="Open Sauce Bold"/>
                <a:sym typeface="Open Sauce Bold"/>
              </a:rPr>
              <a:t>5.Model Deployment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2576" y="-764124"/>
            <a:ext cx="12433874" cy="11924775"/>
            <a:chOff x="0" y="0"/>
            <a:chExt cx="3274765" cy="3140681"/>
          </a:xfrm>
        </p:grpSpPr>
        <p:sp>
          <p:nvSpPr>
            <p:cNvPr name="Freeform 3" id="3"/>
            <p:cNvSpPr/>
            <p:nvPr/>
          </p:nvSpPr>
          <p:spPr>
            <a:xfrm flipH="false" flipV="false" rot="0">
              <a:off x="0" y="0"/>
              <a:ext cx="3274765" cy="3140682"/>
            </a:xfrm>
            <a:custGeom>
              <a:avLst/>
              <a:gdLst/>
              <a:ahLst/>
              <a:cxnLst/>
              <a:rect r="r" b="b" t="t" l="l"/>
              <a:pathLst>
                <a:path h="3140682" w="3274765">
                  <a:moveTo>
                    <a:pt x="31755" y="0"/>
                  </a:moveTo>
                  <a:lnTo>
                    <a:pt x="3243010" y="0"/>
                  </a:lnTo>
                  <a:cubicBezTo>
                    <a:pt x="3251432" y="0"/>
                    <a:pt x="3259509" y="3346"/>
                    <a:pt x="3265464" y="9301"/>
                  </a:cubicBezTo>
                  <a:cubicBezTo>
                    <a:pt x="3271420" y="15256"/>
                    <a:pt x="3274765" y="23333"/>
                    <a:pt x="3274765" y="31755"/>
                  </a:cubicBezTo>
                  <a:lnTo>
                    <a:pt x="3274765" y="3108927"/>
                  </a:lnTo>
                  <a:cubicBezTo>
                    <a:pt x="3274765" y="3126464"/>
                    <a:pt x="3260548" y="3140682"/>
                    <a:pt x="3243010" y="3140682"/>
                  </a:cubicBezTo>
                  <a:lnTo>
                    <a:pt x="31755" y="3140682"/>
                  </a:lnTo>
                  <a:cubicBezTo>
                    <a:pt x="14217" y="3140682"/>
                    <a:pt x="0" y="3126464"/>
                    <a:pt x="0" y="3108927"/>
                  </a:cubicBezTo>
                  <a:lnTo>
                    <a:pt x="0" y="31755"/>
                  </a:lnTo>
                  <a:cubicBezTo>
                    <a:pt x="0" y="14217"/>
                    <a:pt x="14217" y="0"/>
                    <a:pt x="31755" y="0"/>
                  </a:cubicBezTo>
                  <a:close/>
                </a:path>
              </a:pathLst>
            </a:custGeom>
            <a:solidFill>
              <a:srgbClr val="3170CF"/>
            </a:solidFill>
          </p:spPr>
        </p:sp>
        <p:sp>
          <p:nvSpPr>
            <p:cNvPr name="TextBox 4" id="4"/>
            <p:cNvSpPr txBox="true"/>
            <p:nvPr/>
          </p:nvSpPr>
          <p:spPr>
            <a:xfrm>
              <a:off x="0" y="-38100"/>
              <a:ext cx="3274765" cy="3178781"/>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463415" y="3430845"/>
            <a:ext cx="655590" cy="655590"/>
          </a:xfrm>
          <a:custGeom>
            <a:avLst/>
            <a:gdLst/>
            <a:ahLst/>
            <a:cxnLst/>
            <a:rect r="r" b="b" t="t" l="l"/>
            <a:pathLst>
              <a:path h="655590" w="655590">
                <a:moveTo>
                  <a:pt x="0" y="0"/>
                </a:moveTo>
                <a:lnTo>
                  <a:pt x="655591" y="0"/>
                </a:lnTo>
                <a:lnTo>
                  <a:pt x="655591" y="655590"/>
                </a:lnTo>
                <a:lnTo>
                  <a:pt x="0" y="6555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2981436" y="9551736"/>
            <a:ext cx="4859822" cy="0"/>
          </a:xfrm>
          <a:prstGeom prst="line">
            <a:avLst/>
          </a:prstGeom>
          <a:ln cap="flat" w="38100">
            <a:solidFill>
              <a:srgbClr val="000000"/>
            </a:solidFill>
            <a:prstDash val="solid"/>
            <a:headEnd type="none" len="sm" w="sm"/>
            <a:tailEnd type="arrow" len="sm" w="med"/>
          </a:ln>
        </p:spPr>
      </p:sp>
      <p:sp>
        <p:nvSpPr>
          <p:cNvPr name="Freeform 7" id="7"/>
          <p:cNvSpPr/>
          <p:nvPr/>
        </p:nvSpPr>
        <p:spPr>
          <a:xfrm flipH="false" flipV="false" rot="0">
            <a:off x="12981436" y="2299034"/>
            <a:ext cx="3149643" cy="5798460"/>
          </a:xfrm>
          <a:custGeom>
            <a:avLst/>
            <a:gdLst/>
            <a:ahLst/>
            <a:cxnLst/>
            <a:rect r="r" b="b" t="t" l="l"/>
            <a:pathLst>
              <a:path h="5798460" w="3149643">
                <a:moveTo>
                  <a:pt x="0" y="0"/>
                </a:moveTo>
                <a:lnTo>
                  <a:pt x="3149644" y="0"/>
                </a:lnTo>
                <a:lnTo>
                  <a:pt x="3149644" y="5798460"/>
                </a:lnTo>
                <a:lnTo>
                  <a:pt x="0" y="5798460"/>
                </a:lnTo>
                <a:lnTo>
                  <a:pt x="0" y="0"/>
                </a:lnTo>
                <a:close/>
              </a:path>
            </a:pathLst>
          </a:custGeom>
          <a:blipFill>
            <a:blip r:embed="rId4"/>
            <a:stretch>
              <a:fillRect l="0" t="0" r="0" b="0"/>
            </a:stretch>
          </a:blipFill>
        </p:spPr>
      </p:sp>
      <p:sp>
        <p:nvSpPr>
          <p:cNvPr name="Freeform 8" id="8"/>
          <p:cNvSpPr/>
          <p:nvPr/>
        </p:nvSpPr>
        <p:spPr>
          <a:xfrm flipH="false" flipV="false" rot="0">
            <a:off x="2045923" y="5930965"/>
            <a:ext cx="6259324" cy="3858261"/>
          </a:xfrm>
          <a:custGeom>
            <a:avLst/>
            <a:gdLst/>
            <a:ahLst/>
            <a:cxnLst/>
            <a:rect r="r" b="b" t="t" l="l"/>
            <a:pathLst>
              <a:path h="3858261" w="6259324">
                <a:moveTo>
                  <a:pt x="0" y="0"/>
                </a:moveTo>
                <a:lnTo>
                  <a:pt x="6259325" y="0"/>
                </a:lnTo>
                <a:lnTo>
                  <a:pt x="6259325" y="3858260"/>
                </a:lnTo>
                <a:lnTo>
                  <a:pt x="0" y="3858260"/>
                </a:lnTo>
                <a:lnTo>
                  <a:pt x="0" y="0"/>
                </a:lnTo>
                <a:close/>
              </a:path>
            </a:pathLst>
          </a:custGeom>
          <a:blipFill>
            <a:blip r:embed="rId5"/>
            <a:stretch>
              <a:fillRect l="0" t="0" r="0" b="0"/>
            </a:stretch>
          </a:blipFill>
        </p:spPr>
      </p:sp>
      <p:sp>
        <p:nvSpPr>
          <p:cNvPr name="TextBox 9" id="9"/>
          <p:cNvSpPr txBox="true"/>
          <p:nvPr/>
        </p:nvSpPr>
        <p:spPr>
          <a:xfrm rot="0">
            <a:off x="-654577" y="974458"/>
            <a:ext cx="11835317" cy="1409737"/>
          </a:xfrm>
          <a:prstGeom prst="rect">
            <a:avLst/>
          </a:prstGeom>
        </p:spPr>
        <p:txBody>
          <a:bodyPr anchor="t" rtlCol="false" tIns="0" lIns="0" bIns="0" rIns="0">
            <a:spAutoFit/>
          </a:bodyPr>
          <a:lstStyle/>
          <a:p>
            <a:pPr algn="l" marL="2011465" indent="-1005732" lvl="1">
              <a:lnSpc>
                <a:spcPts val="11179"/>
              </a:lnSpc>
              <a:buAutoNum type="arabicPeriod" startAt="1"/>
            </a:pPr>
            <a:r>
              <a:rPr lang="en-US" b="true" sz="9316">
                <a:solidFill>
                  <a:srgbClr val="FFD147"/>
                </a:solidFill>
                <a:latin typeface="Open Sauce Bold"/>
                <a:ea typeface="Open Sauce Bold"/>
                <a:cs typeface="Open Sauce Bold"/>
                <a:sym typeface="Open Sauce Bold"/>
              </a:rPr>
              <a:t>Data Collection</a:t>
            </a:r>
          </a:p>
        </p:txBody>
      </p:sp>
      <p:sp>
        <p:nvSpPr>
          <p:cNvPr name="TextBox 10" id="10"/>
          <p:cNvSpPr txBox="true"/>
          <p:nvPr/>
        </p:nvSpPr>
        <p:spPr>
          <a:xfrm rot="0">
            <a:off x="1371726" y="3383220"/>
            <a:ext cx="7607719" cy="2174995"/>
          </a:xfrm>
          <a:prstGeom prst="rect">
            <a:avLst/>
          </a:prstGeom>
        </p:spPr>
        <p:txBody>
          <a:bodyPr anchor="t" rtlCol="false" tIns="0" lIns="0" bIns="0" rIns="0">
            <a:spAutoFit/>
          </a:bodyPr>
          <a:lstStyle/>
          <a:p>
            <a:pPr algn="l">
              <a:lnSpc>
                <a:spcPts val="3466"/>
              </a:lnSpc>
            </a:pPr>
            <a:r>
              <a:rPr lang="en-US" sz="2475">
                <a:solidFill>
                  <a:srgbClr val="FFFFFF"/>
                </a:solidFill>
                <a:latin typeface="Open Sauce"/>
                <a:ea typeface="Open Sauce"/>
                <a:cs typeface="Open Sauce"/>
                <a:sym typeface="Open Sauce"/>
              </a:rPr>
              <a:t>The system gathers a labeled dataset of legitimate and malicious URLs from trusted sources, including the </a:t>
            </a:r>
            <a:r>
              <a:rPr lang="en-US" sz="2475" b="true">
                <a:solidFill>
                  <a:srgbClr val="FFD147"/>
                </a:solidFill>
                <a:latin typeface="Open Sauce Bold"/>
                <a:ea typeface="Open Sauce Bold"/>
                <a:cs typeface="Open Sauce Bold"/>
                <a:sym typeface="Open Sauce Bold"/>
              </a:rPr>
              <a:t>phishing_site_urls</a:t>
            </a:r>
            <a:r>
              <a:rPr lang="en-US" sz="2475">
                <a:solidFill>
                  <a:srgbClr val="FFFFFF"/>
                </a:solidFill>
                <a:latin typeface="Open Sauce"/>
                <a:ea typeface="Open Sauce"/>
                <a:cs typeface="Open Sauce"/>
                <a:sym typeface="Open Sauce"/>
              </a:rPr>
              <a:t> dataset from Kaggle. This ensures a comprehensive and diverse foundation for model development.</a:t>
            </a:r>
          </a:p>
        </p:txBody>
      </p:sp>
      <p:sp>
        <p:nvSpPr>
          <p:cNvPr name="TextBox 11" id="11"/>
          <p:cNvSpPr txBox="true"/>
          <p:nvPr/>
        </p:nvSpPr>
        <p:spPr>
          <a:xfrm rot="0">
            <a:off x="12950228" y="1371749"/>
            <a:ext cx="3253714" cy="538954"/>
          </a:xfrm>
          <a:prstGeom prst="rect">
            <a:avLst/>
          </a:prstGeom>
        </p:spPr>
        <p:txBody>
          <a:bodyPr anchor="t" rtlCol="false" tIns="0" lIns="0" bIns="0" rIns="0">
            <a:spAutoFit/>
          </a:bodyPr>
          <a:lstStyle/>
          <a:p>
            <a:pPr algn="ctr">
              <a:lnSpc>
                <a:spcPts val="4411"/>
              </a:lnSpc>
            </a:pPr>
            <a:r>
              <a:rPr lang="en-US" sz="3151" b="true">
                <a:solidFill>
                  <a:srgbClr val="000000"/>
                </a:solidFill>
                <a:latin typeface="Open Sauce Bold"/>
                <a:ea typeface="Open Sauce Bold"/>
                <a:cs typeface="Open Sauce Bold"/>
                <a:sym typeface="Open Sauce Bold"/>
              </a:rPr>
              <a:t>Example of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46499" y="1028700"/>
            <a:ext cx="10395002" cy="7584108"/>
          </a:xfrm>
          <a:custGeom>
            <a:avLst/>
            <a:gdLst/>
            <a:ahLst/>
            <a:cxnLst/>
            <a:rect r="r" b="b" t="t" l="l"/>
            <a:pathLst>
              <a:path h="7584108" w="10395002">
                <a:moveTo>
                  <a:pt x="0" y="0"/>
                </a:moveTo>
                <a:lnTo>
                  <a:pt x="10395002" y="0"/>
                </a:lnTo>
                <a:lnTo>
                  <a:pt x="10395002" y="7584108"/>
                </a:lnTo>
                <a:lnTo>
                  <a:pt x="0" y="7584108"/>
                </a:lnTo>
                <a:lnTo>
                  <a:pt x="0" y="0"/>
                </a:lnTo>
                <a:close/>
              </a:path>
            </a:pathLst>
          </a:custGeom>
          <a:blipFill>
            <a:blip r:embed="rId2"/>
            <a:stretch>
              <a:fillRect l="0" t="0" r="0" b="0"/>
            </a:stretch>
          </a:blipFill>
        </p:spPr>
      </p:sp>
      <p:grpSp>
        <p:nvGrpSpPr>
          <p:cNvPr name="Group 3" id="3"/>
          <p:cNvGrpSpPr/>
          <p:nvPr/>
        </p:nvGrpSpPr>
        <p:grpSpPr>
          <a:xfrm rot="0">
            <a:off x="9357696" y="8111152"/>
            <a:ext cx="991518" cy="501656"/>
            <a:chOff x="0" y="0"/>
            <a:chExt cx="261141" cy="132124"/>
          </a:xfrm>
        </p:grpSpPr>
        <p:sp>
          <p:nvSpPr>
            <p:cNvPr name="Freeform 4" id="4"/>
            <p:cNvSpPr/>
            <p:nvPr/>
          </p:nvSpPr>
          <p:spPr>
            <a:xfrm flipH="false" flipV="false" rot="0">
              <a:off x="0" y="0"/>
              <a:ext cx="261141" cy="132124"/>
            </a:xfrm>
            <a:custGeom>
              <a:avLst/>
              <a:gdLst/>
              <a:ahLst/>
              <a:cxnLst/>
              <a:rect r="r" b="b" t="t" l="l"/>
              <a:pathLst>
                <a:path h="132124" w="261141">
                  <a:moveTo>
                    <a:pt x="0" y="0"/>
                  </a:moveTo>
                  <a:lnTo>
                    <a:pt x="261141" y="0"/>
                  </a:lnTo>
                  <a:lnTo>
                    <a:pt x="261141" y="132124"/>
                  </a:lnTo>
                  <a:lnTo>
                    <a:pt x="0" y="132124"/>
                  </a:lnTo>
                  <a:close/>
                </a:path>
              </a:pathLst>
            </a:custGeom>
            <a:solidFill>
              <a:srgbClr val="FFFFFF"/>
            </a:solidFill>
          </p:spPr>
        </p:sp>
        <p:sp>
          <p:nvSpPr>
            <p:cNvPr name="TextBox 5" id="5"/>
            <p:cNvSpPr txBox="true"/>
            <p:nvPr/>
          </p:nvSpPr>
          <p:spPr>
            <a:xfrm>
              <a:off x="0" y="-38100"/>
              <a:ext cx="261141" cy="170224"/>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8831676" y="8073722"/>
            <a:ext cx="2043559" cy="539086"/>
          </a:xfrm>
          <a:prstGeom prst="rect">
            <a:avLst/>
          </a:prstGeom>
        </p:spPr>
        <p:txBody>
          <a:bodyPr anchor="t" rtlCol="false" tIns="0" lIns="0" bIns="0" rIns="0">
            <a:spAutoFit/>
          </a:bodyPr>
          <a:lstStyle/>
          <a:p>
            <a:pPr algn="ctr">
              <a:lnSpc>
                <a:spcPts val="4411"/>
              </a:lnSpc>
            </a:pPr>
            <a:r>
              <a:rPr lang="en-US" sz="3151" b="true">
                <a:solidFill>
                  <a:srgbClr val="000000"/>
                </a:solidFill>
                <a:latin typeface="Open Sauce Bold"/>
                <a:ea typeface="Open Sauce Bold"/>
                <a:cs typeface="Open Sauce Bold"/>
                <a:sym typeface="Open Sauce Bold"/>
              </a:rPr>
              <a:t>URL count</a:t>
            </a:r>
          </a:p>
        </p:txBody>
      </p:sp>
      <p:sp>
        <p:nvSpPr>
          <p:cNvPr name="TextBox 7" id="7"/>
          <p:cNvSpPr txBox="true"/>
          <p:nvPr/>
        </p:nvSpPr>
        <p:spPr>
          <a:xfrm rot="0">
            <a:off x="7364446" y="8955419"/>
            <a:ext cx="4978019" cy="539086"/>
          </a:xfrm>
          <a:prstGeom prst="rect">
            <a:avLst/>
          </a:prstGeom>
        </p:spPr>
        <p:txBody>
          <a:bodyPr anchor="t" rtlCol="false" tIns="0" lIns="0" bIns="0" rIns="0">
            <a:spAutoFit/>
          </a:bodyPr>
          <a:lstStyle/>
          <a:p>
            <a:pPr algn="ctr">
              <a:lnSpc>
                <a:spcPts val="4411"/>
              </a:lnSpc>
            </a:pPr>
            <a:r>
              <a:rPr lang="en-US" sz="3151" b="true">
                <a:solidFill>
                  <a:srgbClr val="000000"/>
                </a:solidFill>
                <a:latin typeface="Open Sauce Bold"/>
                <a:ea typeface="Open Sauce Bold"/>
                <a:cs typeface="Open Sauce Bold"/>
                <a:sym typeface="Open Sauce Bold"/>
              </a:rPr>
              <a:t>Total: 507,195 records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2576" y="-764124"/>
            <a:ext cx="11143465" cy="11742405"/>
            <a:chOff x="0" y="0"/>
            <a:chExt cx="2934904" cy="3092650"/>
          </a:xfrm>
        </p:grpSpPr>
        <p:sp>
          <p:nvSpPr>
            <p:cNvPr name="Freeform 3" id="3"/>
            <p:cNvSpPr/>
            <p:nvPr/>
          </p:nvSpPr>
          <p:spPr>
            <a:xfrm flipH="false" flipV="false" rot="0">
              <a:off x="0" y="0"/>
              <a:ext cx="2934904" cy="3092650"/>
            </a:xfrm>
            <a:custGeom>
              <a:avLst/>
              <a:gdLst/>
              <a:ahLst/>
              <a:cxnLst/>
              <a:rect r="r" b="b" t="t" l="l"/>
              <a:pathLst>
                <a:path h="3092650" w="2934904">
                  <a:moveTo>
                    <a:pt x="35432" y="0"/>
                  </a:moveTo>
                  <a:lnTo>
                    <a:pt x="2899472" y="0"/>
                  </a:lnTo>
                  <a:cubicBezTo>
                    <a:pt x="2908869" y="0"/>
                    <a:pt x="2917882" y="3733"/>
                    <a:pt x="2924527" y="10378"/>
                  </a:cubicBezTo>
                  <a:cubicBezTo>
                    <a:pt x="2931171" y="17023"/>
                    <a:pt x="2934904" y="26035"/>
                    <a:pt x="2934904" y="35432"/>
                  </a:cubicBezTo>
                  <a:lnTo>
                    <a:pt x="2934904" y="3057218"/>
                  </a:lnTo>
                  <a:cubicBezTo>
                    <a:pt x="2934904" y="3066615"/>
                    <a:pt x="2931171" y="3075627"/>
                    <a:pt x="2924527" y="3082272"/>
                  </a:cubicBezTo>
                  <a:cubicBezTo>
                    <a:pt x="2917882" y="3088917"/>
                    <a:pt x="2908869" y="3092650"/>
                    <a:pt x="2899472" y="3092650"/>
                  </a:cubicBezTo>
                  <a:lnTo>
                    <a:pt x="35432" y="3092650"/>
                  </a:lnTo>
                  <a:cubicBezTo>
                    <a:pt x="26035" y="3092650"/>
                    <a:pt x="17023" y="3088917"/>
                    <a:pt x="10378" y="3082272"/>
                  </a:cubicBezTo>
                  <a:cubicBezTo>
                    <a:pt x="3733" y="3075627"/>
                    <a:pt x="0" y="3066615"/>
                    <a:pt x="0" y="3057218"/>
                  </a:cubicBezTo>
                  <a:lnTo>
                    <a:pt x="0" y="35432"/>
                  </a:lnTo>
                  <a:cubicBezTo>
                    <a:pt x="0" y="26035"/>
                    <a:pt x="3733" y="17023"/>
                    <a:pt x="10378" y="10378"/>
                  </a:cubicBezTo>
                  <a:cubicBezTo>
                    <a:pt x="17023" y="3733"/>
                    <a:pt x="26035" y="0"/>
                    <a:pt x="35432" y="0"/>
                  </a:cubicBezTo>
                  <a:close/>
                </a:path>
              </a:pathLst>
            </a:custGeom>
            <a:solidFill>
              <a:srgbClr val="FFD147"/>
            </a:solidFill>
          </p:spPr>
        </p:sp>
        <p:sp>
          <p:nvSpPr>
            <p:cNvPr name="TextBox 4" id="4"/>
            <p:cNvSpPr txBox="true"/>
            <p:nvPr/>
          </p:nvSpPr>
          <p:spPr>
            <a:xfrm>
              <a:off x="0" y="-38100"/>
              <a:ext cx="2934904" cy="3130750"/>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257368" y="5464637"/>
            <a:ext cx="457335" cy="457335"/>
          </a:xfrm>
          <a:custGeom>
            <a:avLst/>
            <a:gdLst/>
            <a:ahLst/>
            <a:cxnLst/>
            <a:rect r="r" b="b" t="t" l="l"/>
            <a:pathLst>
              <a:path h="457335" w="457335">
                <a:moveTo>
                  <a:pt x="0" y="0"/>
                </a:moveTo>
                <a:lnTo>
                  <a:pt x="457335" y="0"/>
                </a:lnTo>
                <a:lnTo>
                  <a:pt x="457335" y="457335"/>
                </a:lnTo>
                <a:lnTo>
                  <a:pt x="0" y="4573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023526" y="5417012"/>
            <a:ext cx="6907019" cy="2501265"/>
          </a:xfrm>
          <a:prstGeom prst="rect">
            <a:avLst/>
          </a:prstGeom>
        </p:spPr>
        <p:txBody>
          <a:bodyPr anchor="t" rtlCol="false" tIns="0" lIns="0" bIns="0" rIns="0">
            <a:spAutoFit/>
          </a:bodyPr>
          <a:lstStyle/>
          <a:p>
            <a:pPr algn="l">
              <a:lnSpc>
                <a:spcPts val="3359"/>
              </a:lnSpc>
            </a:pPr>
            <a:r>
              <a:rPr lang="en-US" sz="2400">
                <a:solidFill>
                  <a:srgbClr val="000000"/>
                </a:solidFill>
                <a:latin typeface="Open Sauce"/>
                <a:ea typeface="Open Sauce"/>
                <a:cs typeface="Open Sauce"/>
                <a:sym typeface="Open Sauce"/>
              </a:rPr>
              <a:t>Raw URLs are transformed into structured formats through tokenization, feature extraction, and vectorization techniques</a:t>
            </a:r>
          </a:p>
          <a:p>
            <a:pPr algn="l">
              <a:lnSpc>
                <a:spcPts val="3359"/>
              </a:lnSpc>
            </a:pPr>
          </a:p>
          <a:p>
            <a:pPr algn="l">
              <a:lnSpc>
                <a:spcPts val="3359"/>
              </a:lnSpc>
            </a:pPr>
            <a:r>
              <a:rPr lang="en-US" sz="2400">
                <a:solidFill>
                  <a:srgbClr val="000000"/>
                </a:solidFill>
                <a:latin typeface="Open Sauce"/>
                <a:ea typeface="Open Sauce"/>
                <a:cs typeface="Open Sauce"/>
                <a:sym typeface="Open Sauce"/>
              </a:rPr>
              <a:t>This phase removes irrelevant information and standardizes the dataset for effective training.</a:t>
            </a:r>
          </a:p>
        </p:txBody>
      </p:sp>
      <p:sp>
        <p:nvSpPr>
          <p:cNvPr name="Freeform 7" id="7"/>
          <p:cNvSpPr/>
          <p:nvPr/>
        </p:nvSpPr>
        <p:spPr>
          <a:xfrm flipH="false" flipV="false" rot="0">
            <a:off x="1257368" y="7461165"/>
            <a:ext cx="457335" cy="457335"/>
          </a:xfrm>
          <a:custGeom>
            <a:avLst/>
            <a:gdLst/>
            <a:ahLst/>
            <a:cxnLst/>
            <a:rect r="r" b="b" t="t" l="l"/>
            <a:pathLst>
              <a:path h="457335" w="457335">
                <a:moveTo>
                  <a:pt x="0" y="0"/>
                </a:moveTo>
                <a:lnTo>
                  <a:pt x="457335" y="0"/>
                </a:lnTo>
                <a:lnTo>
                  <a:pt x="457335" y="457335"/>
                </a:lnTo>
                <a:lnTo>
                  <a:pt x="0" y="4573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919500" y="5550000"/>
            <a:ext cx="4737000" cy="4737000"/>
          </a:xfrm>
          <a:custGeom>
            <a:avLst/>
            <a:gdLst/>
            <a:ahLst/>
            <a:cxnLst/>
            <a:rect r="r" b="b" t="t" l="l"/>
            <a:pathLst>
              <a:path h="4737000" w="4737000">
                <a:moveTo>
                  <a:pt x="0" y="0"/>
                </a:moveTo>
                <a:lnTo>
                  <a:pt x="4737000" y="0"/>
                </a:lnTo>
                <a:lnTo>
                  <a:pt x="4737000" y="4737000"/>
                </a:lnTo>
                <a:lnTo>
                  <a:pt x="0" y="4737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992160" y="-2414917"/>
            <a:ext cx="4737000" cy="4737000"/>
          </a:xfrm>
          <a:custGeom>
            <a:avLst/>
            <a:gdLst/>
            <a:ahLst/>
            <a:cxnLst/>
            <a:rect r="r" b="b" t="t" l="l"/>
            <a:pathLst>
              <a:path h="4737000" w="4737000">
                <a:moveTo>
                  <a:pt x="0" y="0"/>
                </a:moveTo>
                <a:lnTo>
                  <a:pt x="4737000" y="0"/>
                </a:lnTo>
                <a:lnTo>
                  <a:pt x="4737000" y="4736999"/>
                </a:lnTo>
                <a:lnTo>
                  <a:pt x="0" y="47369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863700" y="-842972"/>
            <a:ext cx="5950050" cy="59500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3170CF"/>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028700" y="857250"/>
            <a:ext cx="13096483" cy="1566445"/>
          </a:xfrm>
          <a:prstGeom prst="rect">
            <a:avLst/>
          </a:prstGeom>
        </p:spPr>
        <p:txBody>
          <a:bodyPr anchor="t" rtlCol="false" tIns="0" lIns="0" bIns="0" rIns="0">
            <a:spAutoFit/>
          </a:bodyPr>
          <a:lstStyle/>
          <a:p>
            <a:pPr algn="ctr">
              <a:lnSpc>
                <a:spcPts val="12880"/>
              </a:lnSpc>
            </a:pPr>
            <a:r>
              <a:rPr lang="en-US" sz="9200" b="true">
                <a:solidFill>
                  <a:srgbClr val="3170CF"/>
                </a:solidFill>
                <a:latin typeface="Open Sauce Bold"/>
                <a:ea typeface="Open Sauce Bold"/>
                <a:cs typeface="Open Sauce Bold"/>
                <a:sym typeface="Open Sauce Bold"/>
              </a:rPr>
              <a:t>2. Data Preprocessing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86477" y="368358"/>
            <a:ext cx="2772823" cy="3043173"/>
          </a:xfrm>
          <a:custGeom>
            <a:avLst/>
            <a:gdLst/>
            <a:ahLst/>
            <a:cxnLst/>
            <a:rect r="r" b="b" t="t" l="l"/>
            <a:pathLst>
              <a:path h="3043173" w="2772823">
                <a:moveTo>
                  <a:pt x="0" y="0"/>
                </a:moveTo>
                <a:lnTo>
                  <a:pt x="2772823" y="0"/>
                </a:lnTo>
                <a:lnTo>
                  <a:pt x="2772823" y="3043173"/>
                </a:lnTo>
                <a:lnTo>
                  <a:pt x="0" y="3043173"/>
                </a:lnTo>
                <a:lnTo>
                  <a:pt x="0" y="0"/>
                </a:lnTo>
                <a:close/>
              </a:path>
            </a:pathLst>
          </a:custGeom>
          <a:blipFill>
            <a:blip r:embed="rId2"/>
            <a:stretch>
              <a:fillRect l="0" t="0" r="0" b="0"/>
            </a:stretch>
          </a:blipFill>
        </p:spPr>
      </p:sp>
      <p:grpSp>
        <p:nvGrpSpPr>
          <p:cNvPr name="Group 3" id="3"/>
          <p:cNvGrpSpPr/>
          <p:nvPr/>
        </p:nvGrpSpPr>
        <p:grpSpPr>
          <a:xfrm rot="0">
            <a:off x="3582241" y="4696453"/>
            <a:ext cx="10125339" cy="963951"/>
            <a:chOff x="0" y="0"/>
            <a:chExt cx="2666756" cy="253880"/>
          </a:xfrm>
        </p:grpSpPr>
        <p:sp>
          <p:nvSpPr>
            <p:cNvPr name="Freeform 4" id="4"/>
            <p:cNvSpPr/>
            <p:nvPr/>
          </p:nvSpPr>
          <p:spPr>
            <a:xfrm flipH="false" flipV="false" rot="0">
              <a:off x="0" y="0"/>
              <a:ext cx="2666756" cy="253880"/>
            </a:xfrm>
            <a:custGeom>
              <a:avLst/>
              <a:gdLst/>
              <a:ahLst/>
              <a:cxnLst/>
              <a:rect r="r" b="b" t="t" l="l"/>
              <a:pathLst>
                <a:path h="253880" w="2666756">
                  <a:moveTo>
                    <a:pt x="0" y="0"/>
                  </a:moveTo>
                  <a:lnTo>
                    <a:pt x="2666756" y="0"/>
                  </a:lnTo>
                  <a:lnTo>
                    <a:pt x="2666756" y="253880"/>
                  </a:lnTo>
                  <a:lnTo>
                    <a:pt x="0" y="253880"/>
                  </a:lnTo>
                  <a:close/>
                </a:path>
              </a:pathLst>
            </a:custGeom>
            <a:solidFill>
              <a:srgbClr val="000000"/>
            </a:solidFill>
          </p:spPr>
        </p:sp>
        <p:sp>
          <p:nvSpPr>
            <p:cNvPr name="TextBox 5" id="5"/>
            <p:cNvSpPr txBox="true"/>
            <p:nvPr/>
          </p:nvSpPr>
          <p:spPr>
            <a:xfrm>
              <a:off x="0" y="-38100"/>
              <a:ext cx="2666756" cy="291980"/>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028700" y="933450"/>
            <a:ext cx="11788337"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uce Bold"/>
                <a:ea typeface="Open Sauce Bold"/>
                <a:cs typeface="Open Sauce Bold"/>
                <a:sym typeface="Open Sauce Bold"/>
              </a:rPr>
              <a:t>Important and Useful Python Library</a:t>
            </a:r>
          </a:p>
        </p:txBody>
      </p:sp>
      <p:sp>
        <p:nvSpPr>
          <p:cNvPr name="TextBox 7" id="7"/>
          <p:cNvSpPr txBox="true"/>
          <p:nvPr/>
        </p:nvSpPr>
        <p:spPr>
          <a:xfrm rot="0">
            <a:off x="421258" y="2490741"/>
            <a:ext cx="7296448" cy="622935"/>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Open Sauce Bold"/>
                <a:ea typeface="Open Sauce Bold"/>
                <a:cs typeface="Open Sauce Bold"/>
                <a:sym typeface="Open Sauce Bold"/>
              </a:rPr>
              <a:t>NLTK (Natural Language Toolkit)</a:t>
            </a:r>
          </a:p>
        </p:txBody>
      </p:sp>
      <p:sp>
        <p:nvSpPr>
          <p:cNvPr name="TextBox 8" id="8"/>
          <p:cNvSpPr txBox="true"/>
          <p:nvPr/>
        </p:nvSpPr>
        <p:spPr>
          <a:xfrm rot="0">
            <a:off x="715119" y="3406133"/>
            <a:ext cx="3577828" cy="547370"/>
          </a:xfrm>
          <a:prstGeom prst="rect">
            <a:avLst/>
          </a:prstGeom>
        </p:spPr>
        <p:txBody>
          <a:bodyPr anchor="t" rtlCol="false" tIns="0" lIns="0" bIns="0" rIns="0">
            <a:spAutoFit/>
          </a:bodyPr>
          <a:lstStyle/>
          <a:p>
            <a:pPr algn="ctr">
              <a:lnSpc>
                <a:spcPts val="4479"/>
              </a:lnSpc>
              <a:spcBef>
                <a:spcPct val="0"/>
              </a:spcBef>
            </a:pPr>
            <a:r>
              <a:rPr lang="en-US" b="true" sz="3199">
                <a:solidFill>
                  <a:srgbClr val="FF3131"/>
                </a:solidFill>
                <a:latin typeface="Open Sauce Bold"/>
                <a:ea typeface="Open Sauce Bold"/>
                <a:cs typeface="Open Sauce Bold"/>
                <a:sym typeface="Open Sauce Bold"/>
              </a:rPr>
              <a:t>RegexpTokenizer</a:t>
            </a:r>
          </a:p>
        </p:txBody>
      </p:sp>
      <p:sp>
        <p:nvSpPr>
          <p:cNvPr name="TextBox 9" id="9"/>
          <p:cNvSpPr txBox="true"/>
          <p:nvPr/>
        </p:nvSpPr>
        <p:spPr>
          <a:xfrm rot="0">
            <a:off x="4577203" y="3469951"/>
            <a:ext cx="10079534" cy="438785"/>
          </a:xfrm>
          <a:prstGeom prst="rect">
            <a:avLst/>
          </a:prstGeom>
        </p:spPr>
        <p:txBody>
          <a:bodyPr anchor="t" rtlCol="false" tIns="0" lIns="0" bIns="0" rIns="0">
            <a:spAutoFit/>
          </a:bodyPr>
          <a:lstStyle/>
          <a:p>
            <a:pPr algn="ctr">
              <a:lnSpc>
                <a:spcPts val="3639"/>
              </a:lnSpc>
              <a:spcBef>
                <a:spcPct val="0"/>
              </a:spcBef>
            </a:pPr>
            <a:r>
              <a:rPr lang="en-US" b="true" sz="2599">
                <a:solidFill>
                  <a:srgbClr val="000000"/>
                </a:solidFill>
                <a:latin typeface="Open Sauce Bold"/>
                <a:ea typeface="Open Sauce Bold"/>
                <a:cs typeface="Open Sauce Bold"/>
                <a:sym typeface="Open Sauce Bold"/>
              </a:rPr>
              <a:t>-&gt; </a:t>
            </a:r>
            <a:r>
              <a:rPr lang="en-US" b="true" sz="2599">
                <a:solidFill>
                  <a:srgbClr val="000000"/>
                </a:solidFill>
                <a:latin typeface="Open Sauce Bold"/>
                <a:ea typeface="Open Sauce Bold"/>
                <a:cs typeface="Open Sauce Bold"/>
                <a:sym typeface="Open Sauce Bold"/>
              </a:rPr>
              <a:t>used for tokenizing text using regular expressions (regex). </a:t>
            </a:r>
          </a:p>
        </p:txBody>
      </p:sp>
      <p:sp>
        <p:nvSpPr>
          <p:cNvPr name="TextBox 10" id="10"/>
          <p:cNvSpPr txBox="true"/>
          <p:nvPr/>
        </p:nvSpPr>
        <p:spPr>
          <a:xfrm rot="0">
            <a:off x="3649808" y="4913756"/>
            <a:ext cx="9990204" cy="533400"/>
          </a:xfrm>
          <a:prstGeom prst="rect">
            <a:avLst/>
          </a:prstGeom>
        </p:spPr>
        <p:txBody>
          <a:bodyPr anchor="t" rtlCol="false" tIns="0" lIns="0" bIns="0" rIns="0">
            <a:spAutoFit/>
          </a:bodyPr>
          <a:lstStyle/>
          <a:p>
            <a:pPr algn="ctr">
              <a:lnSpc>
                <a:spcPts val="4200"/>
              </a:lnSpc>
              <a:spcBef>
                <a:spcPct val="0"/>
              </a:spcBef>
            </a:pPr>
            <a:r>
              <a:rPr lang="en-US" b="true" sz="3500">
                <a:solidFill>
                  <a:srgbClr val="FFFFFF"/>
                </a:solidFill>
                <a:latin typeface="Open Sauce Bold"/>
                <a:ea typeface="Open Sauce Bold"/>
                <a:cs typeface="Open Sauce Bold"/>
                <a:sym typeface="Open Sauce Bold"/>
              </a:rPr>
              <a:t>urls = [</a:t>
            </a:r>
            <a:r>
              <a:rPr lang="en-US" b="true" sz="3500">
                <a:solidFill>
                  <a:srgbClr val="00BF63"/>
                </a:solidFill>
                <a:latin typeface="Open Sauce Bold"/>
                <a:ea typeface="Open Sauce Bold"/>
                <a:cs typeface="Open Sauce Bold"/>
                <a:sym typeface="Open Sauce Bold"/>
              </a:rPr>
              <a:t>"http://example.com/free-money!!!"</a:t>
            </a:r>
            <a:r>
              <a:rPr lang="en-US" b="true" sz="3500">
                <a:solidFill>
                  <a:srgbClr val="FFFFFF"/>
                </a:solidFill>
                <a:latin typeface="Open Sauce Bold"/>
                <a:ea typeface="Open Sauce Bold"/>
                <a:cs typeface="Open Sauce Bold"/>
                <a:sym typeface="Open Sauce Bold"/>
              </a:rPr>
              <a:t>]</a:t>
            </a:r>
          </a:p>
        </p:txBody>
      </p:sp>
      <p:grpSp>
        <p:nvGrpSpPr>
          <p:cNvPr name="Group 11" id="11"/>
          <p:cNvGrpSpPr/>
          <p:nvPr/>
        </p:nvGrpSpPr>
        <p:grpSpPr>
          <a:xfrm rot="0">
            <a:off x="715119" y="6291005"/>
            <a:ext cx="16544181" cy="963951"/>
            <a:chOff x="0" y="0"/>
            <a:chExt cx="4357315" cy="253880"/>
          </a:xfrm>
        </p:grpSpPr>
        <p:sp>
          <p:nvSpPr>
            <p:cNvPr name="Freeform 12" id="12"/>
            <p:cNvSpPr/>
            <p:nvPr/>
          </p:nvSpPr>
          <p:spPr>
            <a:xfrm flipH="false" flipV="false" rot="0">
              <a:off x="0" y="0"/>
              <a:ext cx="4357315" cy="253880"/>
            </a:xfrm>
            <a:custGeom>
              <a:avLst/>
              <a:gdLst/>
              <a:ahLst/>
              <a:cxnLst/>
              <a:rect r="r" b="b" t="t" l="l"/>
              <a:pathLst>
                <a:path h="253880" w="4357315">
                  <a:moveTo>
                    <a:pt x="0" y="0"/>
                  </a:moveTo>
                  <a:lnTo>
                    <a:pt x="4357315" y="0"/>
                  </a:lnTo>
                  <a:lnTo>
                    <a:pt x="4357315" y="253880"/>
                  </a:lnTo>
                  <a:lnTo>
                    <a:pt x="0" y="253880"/>
                  </a:lnTo>
                  <a:close/>
                </a:path>
              </a:pathLst>
            </a:custGeom>
            <a:solidFill>
              <a:srgbClr val="000000"/>
            </a:solidFill>
          </p:spPr>
        </p:sp>
        <p:sp>
          <p:nvSpPr>
            <p:cNvPr name="TextBox 13" id="13"/>
            <p:cNvSpPr txBox="true"/>
            <p:nvPr/>
          </p:nvSpPr>
          <p:spPr>
            <a:xfrm>
              <a:off x="0" y="-38100"/>
              <a:ext cx="4357315" cy="291980"/>
            </a:xfrm>
            <a:prstGeom prst="rect">
              <a:avLst/>
            </a:prstGeom>
          </p:spPr>
          <p:txBody>
            <a:bodyPr anchor="ctr" rtlCol="false" tIns="50800" lIns="50800" bIns="50800" rIns="50800"/>
            <a:lstStyle/>
            <a:p>
              <a:pPr algn="ctr">
                <a:lnSpc>
                  <a:spcPts val="3359"/>
                </a:lnSpc>
              </a:pPr>
            </a:p>
          </p:txBody>
        </p:sp>
      </p:grpSp>
      <p:sp>
        <p:nvSpPr>
          <p:cNvPr name="TextBox 14" id="14"/>
          <p:cNvSpPr txBox="true"/>
          <p:nvPr/>
        </p:nvSpPr>
        <p:spPr>
          <a:xfrm rot="0">
            <a:off x="931813" y="6477705"/>
            <a:ext cx="16110793"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uce Bold"/>
                <a:ea typeface="Open Sauce Bold"/>
                <a:cs typeface="Open Sauce Bold"/>
                <a:sym typeface="Open Sauce Bold"/>
              </a:rPr>
              <a:t>tokenizer = RegexpTokenizer(</a:t>
            </a:r>
            <a:r>
              <a:rPr lang="en-US" b="true" sz="3000">
                <a:solidFill>
                  <a:srgbClr val="00BF63"/>
                </a:solidFill>
                <a:latin typeface="Open Sauce Bold"/>
                <a:ea typeface="Open Sauce Bold"/>
                <a:cs typeface="Open Sauce Bold"/>
                <a:sym typeface="Open Sauce Bold"/>
              </a:rPr>
              <a:t>r'[a-zA-Z0-9]+(?:\.[a-zA-Z0-9]+)*|https?://|/|\?|=|%20|!+'</a:t>
            </a:r>
            <a:r>
              <a:rPr lang="en-US" b="true" sz="3000">
                <a:solidFill>
                  <a:srgbClr val="FFFFFF"/>
                </a:solidFill>
                <a:latin typeface="Open Sauce Bold"/>
                <a:ea typeface="Open Sauce Bold"/>
                <a:cs typeface="Open Sauce Bold"/>
                <a:sym typeface="Open Sauce Bold"/>
              </a:rPr>
              <a:t>)</a:t>
            </a:r>
          </a:p>
        </p:txBody>
      </p:sp>
      <p:grpSp>
        <p:nvGrpSpPr>
          <p:cNvPr name="Group 15" id="15"/>
          <p:cNvGrpSpPr/>
          <p:nvPr/>
        </p:nvGrpSpPr>
        <p:grpSpPr>
          <a:xfrm rot="0">
            <a:off x="2504033" y="7997906"/>
            <a:ext cx="12568493" cy="963951"/>
            <a:chOff x="0" y="0"/>
            <a:chExt cx="3310220" cy="253880"/>
          </a:xfrm>
        </p:grpSpPr>
        <p:sp>
          <p:nvSpPr>
            <p:cNvPr name="Freeform 16" id="16"/>
            <p:cNvSpPr/>
            <p:nvPr/>
          </p:nvSpPr>
          <p:spPr>
            <a:xfrm flipH="false" flipV="false" rot="0">
              <a:off x="0" y="0"/>
              <a:ext cx="3310220" cy="253880"/>
            </a:xfrm>
            <a:custGeom>
              <a:avLst/>
              <a:gdLst/>
              <a:ahLst/>
              <a:cxnLst/>
              <a:rect r="r" b="b" t="t" l="l"/>
              <a:pathLst>
                <a:path h="253880" w="3310220">
                  <a:moveTo>
                    <a:pt x="0" y="0"/>
                  </a:moveTo>
                  <a:lnTo>
                    <a:pt x="3310220" y="0"/>
                  </a:lnTo>
                  <a:lnTo>
                    <a:pt x="3310220" y="253880"/>
                  </a:lnTo>
                  <a:lnTo>
                    <a:pt x="0" y="253880"/>
                  </a:lnTo>
                  <a:close/>
                </a:path>
              </a:pathLst>
            </a:custGeom>
            <a:solidFill>
              <a:srgbClr val="000000"/>
            </a:solidFill>
          </p:spPr>
        </p:sp>
        <p:sp>
          <p:nvSpPr>
            <p:cNvPr name="TextBox 17" id="17"/>
            <p:cNvSpPr txBox="true"/>
            <p:nvPr/>
          </p:nvSpPr>
          <p:spPr>
            <a:xfrm>
              <a:off x="0" y="-38100"/>
              <a:ext cx="3310220" cy="291980"/>
            </a:xfrm>
            <a:prstGeom prst="rect">
              <a:avLst/>
            </a:prstGeom>
          </p:spPr>
          <p:txBody>
            <a:bodyPr anchor="ctr" rtlCol="false" tIns="50800" lIns="50800" bIns="50800" rIns="50800"/>
            <a:lstStyle/>
            <a:p>
              <a:pPr algn="ctr">
                <a:lnSpc>
                  <a:spcPts val="3359"/>
                </a:lnSpc>
              </a:pPr>
            </a:p>
          </p:txBody>
        </p:sp>
      </p:grpSp>
      <p:sp>
        <p:nvSpPr>
          <p:cNvPr name="TextBox 18" id="18"/>
          <p:cNvSpPr txBox="true"/>
          <p:nvPr/>
        </p:nvSpPr>
        <p:spPr>
          <a:xfrm rot="0">
            <a:off x="3080896" y="8197931"/>
            <a:ext cx="11128028"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Open Sauce Bold"/>
                <a:ea typeface="Open Sauce Bold"/>
                <a:cs typeface="Open Sauce Bold"/>
                <a:sym typeface="Open Sauce Bold"/>
              </a:rPr>
              <a:t>Tokens: [</a:t>
            </a:r>
            <a:r>
              <a:rPr lang="en-US" b="true" sz="3000">
                <a:solidFill>
                  <a:srgbClr val="00BF63"/>
                </a:solidFill>
                <a:latin typeface="Open Sauce Bold"/>
                <a:ea typeface="Open Sauce Bold"/>
                <a:cs typeface="Open Sauce Bold"/>
                <a:sym typeface="Open Sauce Bold"/>
              </a:rPr>
              <a:t>'http://'</a:t>
            </a:r>
            <a:r>
              <a:rPr lang="en-US" b="true" sz="3000">
                <a:solidFill>
                  <a:srgbClr val="FFFFFF"/>
                </a:solidFill>
                <a:latin typeface="Open Sauce Bold"/>
                <a:ea typeface="Open Sauce Bold"/>
                <a:cs typeface="Open Sauce Bold"/>
                <a:sym typeface="Open Sauce Bold"/>
              </a:rPr>
              <a:t>,   </a:t>
            </a:r>
            <a:r>
              <a:rPr lang="en-US" b="true" sz="3000">
                <a:solidFill>
                  <a:srgbClr val="00BF63"/>
                </a:solidFill>
                <a:latin typeface="Open Sauce Bold"/>
                <a:ea typeface="Open Sauce Bold"/>
                <a:cs typeface="Open Sauce Bold"/>
                <a:sym typeface="Open Sauce Bold"/>
              </a:rPr>
              <a:t>'example'</a:t>
            </a:r>
            <a:r>
              <a:rPr lang="en-US" b="true" sz="3000">
                <a:solidFill>
                  <a:srgbClr val="FFFFFF"/>
                </a:solidFill>
                <a:latin typeface="Open Sauce Bold"/>
                <a:ea typeface="Open Sauce Bold"/>
                <a:cs typeface="Open Sauce Bold"/>
                <a:sym typeface="Open Sauce Bold"/>
              </a:rPr>
              <a:t>,   </a:t>
            </a:r>
            <a:r>
              <a:rPr lang="en-US" b="true" sz="3000">
                <a:solidFill>
                  <a:srgbClr val="00BF63"/>
                </a:solidFill>
                <a:latin typeface="Open Sauce Bold"/>
                <a:ea typeface="Open Sauce Bold"/>
                <a:cs typeface="Open Sauce Bold"/>
                <a:sym typeface="Open Sauce Bold"/>
              </a:rPr>
              <a:t>'com'</a:t>
            </a:r>
            <a:r>
              <a:rPr lang="en-US" b="true" sz="3000">
                <a:solidFill>
                  <a:srgbClr val="FFFFFF"/>
                </a:solidFill>
                <a:latin typeface="Open Sauce Bold"/>
                <a:ea typeface="Open Sauce Bold"/>
                <a:cs typeface="Open Sauce Bold"/>
                <a:sym typeface="Open Sauce Bold"/>
              </a:rPr>
              <a:t>, </a:t>
            </a:r>
            <a:r>
              <a:rPr lang="en-US" b="true" sz="3000">
                <a:solidFill>
                  <a:srgbClr val="00BF63"/>
                </a:solidFill>
                <a:latin typeface="Open Sauce Bold"/>
                <a:ea typeface="Open Sauce Bold"/>
                <a:cs typeface="Open Sauce Bold"/>
                <a:sym typeface="Open Sauce Bold"/>
              </a:rPr>
              <a:t>'/'</a:t>
            </a:r>
            <a:r>
              <a:rPr lang="en-US" b="true" sz="3000">
                <a:solidFill>
                  <a:srgbClr val="FFFFFF"/>
                </a:solidFill>
                <a:latin typeface="Open Sauce Bold"/>
                <a:ea typeface="Open Sauce Bold"/>
                <a:cs typeface="Open Sauce Bold"/>
                <a:sym typeface="Open Sauce Bold"/>
              </a:rPr>
              <a:t>,   </a:t>
            </a:r>
            <a:r>
              <a:rPr lang="en-US" b="true" sz="3000">
                <a:solidFill>
                  <a:srgbClr val="00BF63"/>
                </a:solidFill>
                <a:latin typeface="Open Sauce Bold"/>
                <a:ea typeface="Open Sauce Bold"/>
                <a:cs typeface="Open Sauce Bold"/>
                <a:sym typeface="Open Sauce Bold"/>
              </a:rPr>
              <a:t>'free'</a:t>
            </a:r>
            <a:r>
              <a:rPr lang="en-US" b="true" sz="3000">
                <a:solidFill>
                  <a:srgbClr val="FFFFFF"/>
                </a:solidFill>
                <a:latin typeface="Open Sauce Bold"/>
                <a:ea typeface="Open Sauce Bold"/>
                <a:cs typeface="Open Sauce Bold"/>
                <a:sym typeface="Open Sauce Bold"/>
              </a:rPr>
              <a:t>,   </a:t>
            </a:r>
            <a:r>
              <a:rPr lang="en-US" b="true" sz="3000">
                <a:solidFill>
                  <a:srgbClr val="00BF63"/>
                </a:solidFill>
                <a:latin typeface="Open Sauce Bold"/>
                <a:ea typeface="Open Sauce Bold"/>
                <a:cs typeface="Open Sauce Bold"/>
                <a:sym typeface="Open Sauce Bold"/>
              </a:rPr>
              <a:t>'money'</a:t>
            </a:r>
            <a:r>
              <a:rPr lang="en-US" b="true" sz="3000">
                <a:solidFill>
                  <a:srgbClr val="FFFFFF"/>
                </a:solidFill>
                <a:latin typeface="Open Sauce Bold"/>
                <a:ea typeface="Open Sauce Bold"/>
                <a:cs typeface="Open Sauce Bold"/>
                <a:sym typeface="Open Sauce Bold"/>
              </a:rPr>
              <a:t>, </a:t>
            </a:r>
            <a:r>
              <a:rPr lang="en-US" b="true" sz="3000">
                <a:solidFill>
                  <a:srgbClr val="00BF63"/>
                </a:solidFill>
                <a:latin typeface="Open Sauce Bold"/>
                <a:ea typeface="Open Sauce Bold"/>
                <a:cs typeface="Open Sauce Bold"/>
                <a:sym typeface="Open Sauce Bold"/>
              </a:rPr>
              <a:t>'!!!'</a:t>
            </a:r>
            <a:r>
              <a:rPr lang="en-US" b="true" sz="3000">
                <a:solidFill>
                  <a:srgbClr val="FFFFFF"/>
                </a:solidFill>
                <a:latin typeface="Open Sauce Bold"/>
                <a:ea typeface="Open Sauce Bold"/>
                <a:cs typeface="Open Sauce Bold"/>
                <a:sym typeface="Open Sauce Bold"/>
              </a:rPr>
              <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86477" y="368358"/>
            <a:ext cx="2772823" cy="3043173"/>
          </a:xfrm>
          <a:custGeom>
            <a:avLst/>
            <a:gdLst/>
            <a:ahLst/>
            <a:cxnLst/>
            <a:rect r="r" b="b" t="t" l="l"/>
            <a:pathLst>
              <a:path h="3043173" w="2772823">
                <a:moveTo>
                  <a:pt x="0" y="0"/>
                </a:moveTo>
                <a:lnTo>
                  <a:pt x="2772823" y="0"/>
                </a:lnTo>
                <a:lnTo>
                  <a:pt x="2772823" y="3043173"/>
                </a:lnTo>
                <a:lnTo>
                  <a:pt x="0" y="3043173"/>
                </a:lnTo>
                <a:lnTo>
                  <a:pt x="0" y="0"/>
                </a:lnTo>
                <a:close/>
              </a:path>
            </a:pathLst>
          </a:custGeom>
          <a:blipFill>
            <a:blip r:embed="rId2"/>
            <a:stretch>
              <a:fillRect l="0" t="0" r="0" b="0"/>
            </a:stretch>
          </a:blipFill>
        </p:spPr>
      </p:sp>
      <p:grpSp>
        <p:nvGrpSpPr>
          <p:cNvPr name="Group 3" id="3"/>
          <p:cNvGrpSpPr/>
          <p:nvPr/>
        </p:nvGrpSpPr>
        <p:grpSpPr>
          <a:xfrm rot="0">
            <a:off x="1453875" y="4696453"/>
            <a:ext cx="15040849" cy="963951"/>
            <a:chOff x="0" y="0"/>
            <a:chExt cx="3961376" cy="253880"/>
          </a:xfrm>
        </p:grpSpPr>
        <p:sp>
          <p:nvSpPr>
            <p:cNvPr name="Freeform 4" id="4"/>
            <p:cNvSpPr/>
            <p:nvPr/>
          </p:nvSpPr>
          <p:spPr>
            <a:xfrm flipH="false" flipV="false" rot="0">
              <a:off x="0" y="0"/>
              <a:ext cx="3961376" cy="253880"/>
            </a:xfrm>
            <a:custGeom>
              <a:avLst/>
              <a:gdLst/>
              <a:ahLst/>
              <a:cxnLst/>
              <a:rect r="r" b="b" t="t" l="l"/>
              <a:pathLst>
                <a:path h="253880" w="3961376">
                  <a:moveTo>
                    <a:pt x="0" y="0"/>
                  </a:moveTo>
                  <a:lnTo>
                    <a:pt x="3961376" y="0"/>
                  </a:lnTo>
                  <a:lnTo>
                    <a:pt x="3961376" y="253880"/>
                  </a:lnTo>
                  <a:lnTo>
                    <a:pt x="0" y="253880"/>
                  </a:lnTo>
                  <a:close/>
                </a:path>
              </a:pathLst>
            </a:custGeom>
            <a:solidFill>
              <a:srgbClr val="000000"/>
            </a:solidFill>
          </p:spPr>
        </p:sp>
        <p:sp>
          <p:nvSpPr>
            <p:cNvPr name="TextBox 5" id="5"/>
            <p:cNvSpPr txBox="true"/>
            <p:nvPr/>
          </p:nvSpPr>
          <p:spPr>
            <a:xfrm>
              <a:off x="0" y="-38100"/>
              <a:ext cx="3961376" cy="291980"/>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028700" y="933450"/>
            <a:ext cx="11788337"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Open Sauce Bold"/>
                <a:ea typeface="Open Sauce Bold"/>
                <a:cs typeface="Open Sauce Bold"/>
                <a:sym typeface="Open Sauce Bold"/>
              </a:rPr>
              <a:t>Important and Useful Python Library</a:t>
            </a:r>
          </a:p>
        </p:txBody>
      </p:sp>
      <p:sp>
        <p:nvSpPr>
          <p:cNvPr name="TextBox 7" id="7"/>
          <p:cNvSpPr txBox="true"/>
          <p:nvPr/>
        </p:nvSpPr>
        <p:spPr>
          <a:xfrm rot="0">
            <a:off x="421258" y="2490741"/>
            <a:ext cx="7296448" cy="622935"/>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Open Sauce Bold"/>
                <a:ea typeface="Open Sauce Bold"/>
                <a:cs typeface="Open Sauce Bold"/>
                <a:sym typeface="Open Sauce Bold"/>
              </a:rPr>
              <a:t>NLTK (Natural Language Toolkit)</a:t>
            </a:r>
          </a:p>
        </p:txBody>
      </p:sp>
      <p:sp>
        <p:nvSpPr>
          <p:cNvPr name="TextBox 8" id="8"/>
          <p:cNvSpPr txBox="true"/>
          <p:nvPr/>
        </p:nvSpPr>
        <p:spPr>
          <a:xfrm rot="0">
            <a:off x="582216" y="3406133"/>
            <a:ext cx="3843635" cy="547370"/>
          </a:xfrm>
          <a:prstGeom prst="rect">
            <a:avLst/>
          </a:prstGeom>
        </p:spPr>
        <p:txBody>
          <a:bodyPr anchor="t" rtlCol="false" tIns="0" lIns="0" bIns="0" rIns="0">
            <a:spAutoFit/>
          </a:bodyPr>
          <a:lstStyle/>
          <a:p>
            <a:pPr algn="ctr">
              <a:lnSpc>
                <a:spcPts val="4479"/>
              </a:lnSpc>
              <a:spcBef>
                <a:spcPct val="0"/>
              </a:spcBef>
            </a:pPr>
            <a:r>
              <a:rPr lang="en-US" b="true" sz="3199">
                <a:solidFill>
                  <a:srgbClr val="FF3131"/>
                </a:solidFill>
                <a:latin typeface="Open Sauce Bold"/>
                <a:ea typeface="Open Sauce Bold"/>
                <a:cs typeface="Open Sauce Bold"/>
                <a:sym typeface="Open Sauce Bold"/>
              </a:rPr>
              <a:t>Snowball Stemmer</a:t>
            </a:r>
          </a:p>
        </p:txBody>
      </p:sp>
      <p:sp>
        <p:nvSpPr>
          <p:cNvPr name="TextBox 9" id="9"/>
          <p:cNvSpPr txBox="true"/>
          <p:nvPr/>
        </p:nvSpPr>
        <p:spPr>
          <a:xfrm rot="0">
            <a:off x="4619600" y="3469951"/>
            <a:ext cx="13136612" cy="438785"/>
          </a:xfrm>
          <a:prstGeom prst="rect">
            <a:avLst/>
          </a:prstGeom>
        </p:spPr>
        <p:txBody>
          <a:bodyPr anchor="t" rtlCol="false" tIns="0" lIns="0" bIns="0" rIns="0">
            <a:spAutoFit/>
          </a:bodyPr>
          <a:lstStyle/>
          <a:p>
            <a:pPr algn="ctr">
              <a:lnSpc>
                <a:spcPts val="3639"/>
              </a:lnSpc>
              <a:spcBef>
                <a:spcPct val="0"/>
              </a:spcBef>
            </a:pPr>
            <a:r>
              <a:rPr lang="en-US" b="true" sz="2599">
                <a:solidFill>
                  <a:srgbClr val="000000"/>
                </a:solidFill>
                <a:latin typeface="Open Sauce Bold"/>
                <a:ea typeface="Open Sauce Bold"/>
                <a:cs typeface="Open Sauce Bold"/>
                <a:sym typeface="Open Sauce Bold"/>
              </a:rPr>
              <a:t>-&gt; used for stemming( the process of reducing words to their root or base form)</a:t>
            </a:r>
            <a:r>
              <a:rPr lang="en-US" b="true" sz="2599">
                <a:solidFill>
                  <a:srgbClr val="000000"/>
                </a:solidFill>
                <a:latin typeface="Open Sauce Bold"/>
                <a:ea typeface="Open Sauce Bold"/>
                <a:cs typeface="Open Sauce Bold"/>
                <a:sym typeface="Open Sauce Bold"/>
              </a:rPr>
              <a:t> </a:t>
            </a:r>
          </a:p>
        </p:txBody>
      </p:sp>
      <p:sp>
        <p:nvSpPr>
          <p:cNvPr name="TextBox 10" id="10"/>
          <p:cNvSpPr txBox="true"/>
          <p:nvPr/>
        </p:nvSpPr>
        <p:spPr>
          <a:xfrm rot="0">
            <a:off x="2945762" y="4911729"/>
            <a:ext cx="12636806" cy="533400"/>
          </a:xfrm>
          <a:prstGeom prst="rect">
            <a:avLst/>
          </a:prstGeom>
        </p:spPr>
        <p:txBody>
          <a:bodyPr anchor="t" rtlCol="false" tIns="0" lIns="0" bIns="0" rIns="0">
            <a:spAutoFit/>
          </a:bodyPr>
          <a:lstStyle/>
          <a:p>
            <a:pPr algn="ctr">
              <a:lnSpc>
                <a:spcPts val="4200"/>
              </a:lnSpc>
              <a:spcBef>
                <a:spcPct val="0"/>
              </a:spcBef>
            </a:pPr>
            <a:r>
              <a:rPr lang="en-US" b="true" sz="3500">
                <a:solidFill>
                  <a:srgbClr val="FFFFFF"/>
                </a:solidFill>
                <a:latin typeface="Open Sauce Bold"/>
                <a:ea typeface="Open Sauce Bold"/>
                <a:cs typeface="Open Sauce Bold"/>
                <a:sym typeface="Open Sauce Bold"/>
              </a:rPr>
              <a:t>urls = [</a:t>
            </a:r>
            <a:r>
              <a:rPr lang="en-US" b="true" sz="3500">
                <a:solidFill>
                  <a:srgbClr val="00BF63"/>
                </a:solidFill>
                <a:latin typeface="Open Sauce Bold"/>
                <a:ea typeface="Open Sauce Bold"/>
                <a:cs typeface="Open Sauce Bold"/>
                <a:sym typeface="Open Sauce Bold"/>
              </a:rPr>
              <a:t>https://phishing-alert.com/win-free-money-now</a:t>
            </a:r>
            <a:r>
              <a:rPr lang="en-US" b="true" sz="3500">
                <a:solidFill>
                  <a:srgbClr val="FFFFFF"/>
                </a:solidFill>
                <a:latin typeface="Open Sauce Bold"/>
                <a:ea typeface="Open Sauce Bold"/>
                <a:cs typeface="Open Sauce Bold"/>
                <a:sym typeface="Open Sauce Bold"/>
              </a:rPr>
              <a:t>]</a:t>
            </a:r>
          </a:p>
        </p:txBody>
      </p:sp>
      <p:grpSp>
        <p:nvGrpSpPr>
          <p:cNvPr name="Group 11" id="11"/>
          <p:cNvGrpSpPr/>
          <p:nvPr/>
        </p:nvGrpSpPr>
        <p:grpSpPr>
          <a:xfrm rot="0">
            <a:off x="1323224" y="6291005"/>
            <a:ext cx="15277297" cy="963951"/>
            <a:chOff x="0" y="0"/>
            <a:chExt cx="4023650" cy="253880"/>
          </a:xfrm>
        </p:grpSpPr>
        <p:sp>
          <p:nvSpPr>
            <p:cNvPr name="Freeform 12" id="12"/>
            <p:cNvSpPr/>
            <p:nvPr/>
          </p:nvSpPr>
          <p:spPr>
            <a:xfrm flipH="false" flipV="false" rot="0">
              <a:off x="0" y="0"/>
              <a:ext cx="4023650" cy="253880"/>
            </a:xfrm>
            <a:custGeom>
              <a:avLst/>
              <a:gdLst/>
              <a:ahLst/>
              <a:cxnLst/>
              <a:rect r="r" b="b" t="t" l="l"/>
              <a:pathLst>
                <a:path h="253880" w="4023650">
                  <a:moveTo>
                    <a:pt x="0" y="0"/>
                  </a:moveTo>
                  <a:lnTo>
                    <a:pt x="4023650" y="0"/>
                  </a:lnTo>
                  <a:lnTo>
                    <a:pt x="4023650" y="253880"/>
                  </a:lnTo>
                  <a:lnTo>
                    <a:pt x="0" y="253880"/>
                  </a:lnTo>
                  <a:close/>
                </a:path>
              </a:pathLst>
            </a:custGeom>
            <a:solidFill>
              <a:srgbClr val="000000"/>
            </a:solidFill>
          </p:spPr>
        </p:sp>
        <p:sp>
          <p:nvSpPr>
            <p:cNvPr name="TextBox 13" id="13"/>
            <p:cNvSpPr txBox="true"/>
            <p:nvPr/>
          </p:nvSpPr>
          <p:spPr>
            <a:xfrm>
              <a:off x="0" y="-57150"/>
              <a:ext cx="4023650" cy="311030"/>
            </a:xfrm>
            <a:prstGeom prst="rect">
              <a:avLst/>
            </a:prstGeom>
          </p:spPr>
          <p:txBody>
            <a:bodyPr anchor="ctr" rtlCol="false" tIns="50800" lIns="50800" bIns="50800" rIns="50800"/>
            <a:lstStyle/>
            <a:p>
              <a:pPr algn="ctr">
                <a:lnSpc>
                  <a:spcPts val="4899"/>
                </a:lnSpc>
              </a:pPr>
              <a:r>
                <a:rPr lang="en-US" b="true" sz="3499">
                  <a:solidFill>
                    <a:srgbClr val="FFFFFF"/>
                  </a:solidFill>
                  <a:latin typeface="Canva Sans Bold"/>
                  <a:ea typeface="Canva Sans Bold"/>
                  <a:cs typeface="Canva Sans Bold"/>
                  <a:sym typeface="Canva Sans Bold"/>
                </a:rPr>
                <a:t>Tokens: [</a:t>
              </a:r>
              <a:r>
                <a:rPr lang="en-US" b="true" sz="3499">
                  <a:solidFill>
                    <a:srgbClr val="00BF63"/>
                  </a:solidFill>
                  <a:latin typeface="Canva Sans Bold"/>
                  <a:ea typeface="Canva Sans Bold"/>
                  <a:cs typeface="Canva Sans Bold"/>
                  <a:sym typeface="Canva Sans Bold"/>
                </a:rPr>
                <a:t>'phishing'</a:t>
              </a:r>
              <a:r>
                <a:rPr lang="en-US" b="true" sz="3499">
                  <a:solidFill>
                    <a:srgbClr val="FFFFFF"/>
                  </a:solidFill>
                  <a:latin typeface="Canva Sans Bold"/>
                  <a:ea typeface="Canva Sans Bold"/>
                  <a:cs typeface="Canva Sans Bold"/>
                  <a:sym typeface="Canva Sans Bold"/>
                </a:rPr>
                <a:t>,</a:t>
              </a:r>
              <a:r>
                <a:rPr lang="en-US" b="true" sz="3499">
                  <a:solidFill>
                    <a:srgbClr val="00BF63"/>
                  </a:solidFill>
                  <a:latin typeface="Canva Sans Bold"/>
                  <a:ea typeface="Canva Sans Bold"/>
                  <a:cs typeface="Canva Sans Bold"/>
                  <a:sym typeface="Canva Sans Bold"/>
                </a:rPr>
                <a:t> 'alert'</a:t>
              </a:r>
              <a:r>
                <a:rPr lang="en-US" b="true" sz="3499">
                  <a:solidFill>
                    <a:srgbClr val="FFFFFF"/>
                  </a:solidFill>
                  <a:latin typeface="Canva Sans Bold"/>
                  <a:ea typeface="Canva Sans Bold"/>
                  <a:cs typeface="Canva Sans Bold"/>
                  <a:sym typeface="Canva Sans Bold"/>
                </a:rPr>
                <a:t>, </a:t>
              </a:r>
              <a:r>
                <a:rPr lang="en-US" b="true" sz="3499">
                  <a:solidFill>
                    <a:srgbClr val="00BF63"/>
                  </a:solidFill>
                  <a:latin typeface="Canva Sans Bold"/>
                  <a:ea typeface="Canva Sans Bold"/>
                  <a:cs typeface="Canva Sans Bold"/>
                  <a:sym typeface="Canva Sans Bold"/>
                </a:rPr>
                <a:t>'com'</a:t>
              </a:r>
              <a:r>
                <a:rPr lang="en-US" b="true" sz="3499">
                  <a:solidFill>
                    <a:srgbClr val="FFFFFF"/>
                  </a:solidFill>
                  <a:latin typeface="Canva Sans Bold"/>
                  <a:ea typeface="Canva Sans Bold"/>
                  <a:cs typeface="Canva Sans Bold"/>
                  <a:sym typeface="Canva Sans Bold"/>
                </a:rPr>
                <a:t>, </a:t>
              </a:r>
              <a:r>
                <a:rPr lang="en-US" b="true" sz="3499">
                  <a:solidFill>
                    <a:srgbClr val="00BF63"/>
                  </a:solidFill>
                  <a:latin typeface="Canva Sans Bold"/>
                  <a:ea typeface="Canva Sans Bold"/>
                  <a:cs typeface="Canva Sans Bold"/>
                  <a:sym typeface="Canva Sans Bold"/>
                </a:rPr>
                <a:t>'win'</a:t>
              </a:r>
              <a:r>
                <a:rPr lang="en-US" b="true" sz="3499">
                  <a:solidFill>
                    <a:srgbClr val="FFFFFF"/>
                  </a:solidFill>
                  <a:latin typeface="Canva Sans Bold"/>
                  <a:ea typeface="Canva Sans Bold"/>
                  <a:cs typeface="Canva Sans Bold"/>
                  <a:sym typeface="Canva Sans Bold"/>
                </a:rPr>
                <a:t>, </a:t>
              </a:r>
              <a:r>
                <a:rPr lang="en-US" b="true" sz="3499">
                  <a:solidFill>
                    <a:srgbClr val="00BF63"/>
                  </a:solidFill>
                  <a:latin typeface="Canva Sans Bold"/>
                  <a:ea typeface="Canva Sans Bold"/>
                  <a:cs typeface="Canva Sans Bold"/>
                  <a:sym typeface="Canva Sans Bold"/>
                </a:rPr>
                <a:t>'free'</a:t>
              </a:r>
              <a:r>
                <a:rPr lang="en-US" b="true" sz="3499">
                  <a:solidFill>
                    <a:srgbClr val="FFFFFF"/>
                  </a:solidFill>
                  <a:latin typeface="Canva Sans Bold"/>
                  <a:ea typeface="Canva Sans Bold"/>
                  <a:cs typeface="Canva Sans Bold"/>
                  <a:sym typeface="Canva Sans Bold"/>
                </a:rPr>
                <a:t>, </a:t>
              </a:r>
              <a:r>
                <a:rPr lang="en-US" b="true" sz="3499">
                  <a:solidFill>
                    <a:srgbClr val="00BF63"/>
                  </a:solidFill>
                  <a:latin typeface="Canva Sans Bold"/>
                  <a:ea typeface="Canva Sans Bold"/>
                  <a:cs typeface="Canva Sans Bold"/>
                  <a:sym typeface="Canva Sans Bold"/>
                </a:rPr>
                <a:t>'money'</a:t>
              </a:r>
              <a:r>
                <a:rPr lang="en-US" b="true" sz="3499">
                  <a:solidFill>
                    <a:srgbClr val="FFFFFF"/>
                  </a:solidFill>
                  <a:latin typeface="Canva Sans Bold"/>
                  <a:ea typeface="Canva Sans Bold"/>
                  <a:cs typeface="Canva Sans Bold"/>
                  <a:sym typeface="Canva Sans Bold"/>
                </a:rPr>
                <a:t>, </a:t>
              </a:r>
              <a:r>
                <a:rPr lang="en-US" b="true" sz="3499">
                  <a:solidFill>
                    <a:srgbClr val="00BF63"/>
                  </a:solidFill>
                  <a:latin typeface="Canva Sans Bold"/>
                  <a:ea typeface="Canva Sans Bold"/>
                  <a:cs typeface="Canva Sans Bold"/>
                  <a:sym typeface="Canva Sans Bold"/>
                </a:rPr>
                <a:t>'now'</a:t>
              </a:r>
              <a:r>
                <a:rPr lang="en-US" b="true" sz="3499">
                  <a:solidFill>
                    <a:srgbClr val="FFFFFF"/>
                  </a:solidFill>
                  <a:latin typeface="Canva Sans Bold"/>
                  <a:ea typeface="Canva Sans Bold"/>
                  <a:cs typeface="Canva Sans Bold"/>
                  <a:sym typeface="Canva Sans Bold"/>
                </a:rPr>
                <a:t>]</a:t>
              </a:r>
            </a:p>
          </p:txBody>
        </p:sp>
      </p:grpSp>
      <p:grpSp>
        <p:nvGrpSpPr>
          <p:cNvPr name="Group 14" id="14"/>
          <p:cNvGrpSpPr/>
          <p:nvPr/>
        </p:nvGrpSpPr>
        <p:grpSpPr>
          <a:xfrm rot="0">
            <a:off x="1323224" y="7997906"/>
            <a:ext cx="15277297" cy="963951"/>
            <a:chOff x="0" y="0"/>
            <a:chExt cx="4023650" cy="253880"/>
          </a:xfrm>
        </p:grpSpPr>
        <p:sp>
          <p:nvSpPr>
            <p:cNvPr name="Freeform 15" id="15"/>
            <p:cNvSpPr/>
            <p:nvPr/>
          </p:nvSpPr>
          <p:spPr>
            <a:xfrm flipH="false" flipV="false" rot="0">
              <a:off x="0" y="0"/>
              <a:ext cx="4023650" cy="253880"/>
            </a:xfrm>
            <a:custGeom>
              <a:avLst/>
              <a:gdLst/>
              <a:ahLst/>
              <a:cxnLst/>
              <a:rect r="r" b="b" t="t" l="l"/>
              <a:pathLst>
                <a:path h="253880" w="4023650">
                  <a:moveTo>
                    <a:pt x="0" y="0"/>
                  </a:moveTo>
                  <a:lnTo>
                    <a:pt x="4023650" y="0"/>
                  </a:lnTo>
                  <a:lnTo>
                    <a:pt x="4023650" y="253880"/>
                  </a:lnTo>
                  <a:lnTo>
                    <a:pt x="0" y="253880"/>
                  </a:lnTo>
                  <a:close/>
                </a:path>
              </a:pathLst>
            </a:custGeom>
            <a:solidFill>
              <a:srgbClr val="000000"/>
            </a:solidFill>
          </p:spPr>
        </p:sp>
        <p:sp>
          <p:nvSpPr>
            <p:cNvPr name="TextBox 16" id="16"/>
            <p:cNvSpPr txBox="true"/>
            <p:nvPr/>
          </p:nvSpPr>
          <p:spPr>
            <a:xfrm>
              <a:off x="0" y="-38100"/>
              <a:ext cx="4023650" cy="291980"/>
            </a:xfrm>
            <a:prstGeom prst="rect">
              <a:avLst/>
            </a:prstGeom>
          </p:spPr>
          <p:txBody>
            <a:bodyPr anchor="ctr" rtlCol="false" tIns="50800" lIns="50800" bIns="50800" rIns="50800"/>
            <a:lstStyle/>
            <a:p>
              <a:pPr algn="ctr">
                <a:lnSpc>
                  <a:spcPts val="3359"/>
                </a:lnSpc>
              </a:pPr>
            </a:p>
          </p:txBody>
        </p:sp>
      </p:grpSp>
      <p:sp>
        <p:nvSpPr>
          <p:cNvPr name="TextBox 17" id="17"/>
          <p:cNvSpPr txBox="true"/>
          <p:nvPr/>
        </p:nvSpPr>
        <p:spPr>
          <a:xfrm rot="0">
            <a:off x="1523543" y="8184606"/>
            <a:ext cx="14365932" cy="547370"/>
          </a:xfrm>
          <a:prstGeom prst="rect">
            <a:avLst/>
          </a:prstGeom>
        </p:spPr>
        <p:txBody>
          <a:bodyPr anchor="t" rtlCol="false" tIns="0" lIns="0" bIns="0" rIns="0">
            <a:spAutoFit/>
          </a:bodyPr>
          <a:lstStyle/>
          <a:p>
            <a:pPr algn="ctr">
              <a:lnSpc>
                <a:spcPts val="4479"/>
              </a:lnSpc>
              <a:spcBef>
                <a:spcPct val="0"/>
              </a:spcBef>
            </a:pPr>
            <a:r>
              <a:rPr lang="en-US" b="true" sz="3199">
                <a:solidFill>
                  <a:srgbClr val="FFFFFF"/>
                </a:solidFill>
                <a:latin typeface="Open Sauce Bold"/>
                <a:ea typeface="Open Sauce Bold"/>
                <a:cs typeface="Open Sauce Bold"/>
                <a:sym typeface="Open Sauce Bold"/>
              </a:rPr>
              <a:t>Stemmed Tokens: [</a:t>
            </a:r>
            <a:r>
              <a:rPr lang="en-US" b="true" sz="3199">
                <a:solidFill>
                  <a:srgbClr val="FF3131"/>
                </a:solidFill>
                <a:latin typeface="Open Sauce Bold"/>
                <a:ea typeface="Open Sauce Bold"/>
                <a:cs typeface="Open Sauce Bold"/>
                <a:sym typeface="Open Sauce Bold"/>
              </a:rPr>
              <a:t>'phish'</a:t>
            </a:r>
            <a:r>
              <a:rPr lang="en-US" b="true" sz="3199">
                <a:solidFill>
                  <a:srgbClr val="FFFFFF"/>
                </a:solidFill>
                <a:latin typeface="Open Sauce Bold"/>
                <a:ea typeface="Open Sauce Bold"/>
                <a:cs typeface="Open Sauce Bold"/>
                <a:sym typeface="Open Sauce Bold"/>
              </a:rPr>
              <a:t>  , </a:t>
            </a:r>
            <a:r>
              <a:rPr lang="en-US" b="true" sz="3199">
                <a:solidFill>
                  <a:srgbClr val="FF3131"/>
                </a:solidFill>
                <a:latin typeface="Open Sauce Bold"/>
                <a:ea typeface="Open Sauce Bold"/>
                <a:cs typeface="Open Sauce Bold"/>
                <a:sym typeface="Open Sauce Bold"/>
              </a:rPr>
              <a:t>'alert'</a:t>
            </a:r>
            <a:r>
              <a:rPr lang="en-US" b="true" sz="3199">
                <a:solidFill>
                  <a:srgbClr val="FFFFFF"/>
                </a:solidFill>
                <a:latin typeface="Open Sauce Bold"/>
                <a:ea typeface="Open Sauce Bold"/>
                <a:cs typeface="Open Sauce Bold"/>
                <a:sym typeface="Open Sauce Bold"/>
              </a:rPr>
              <a:t>  , </a:t>
            </a:r>
            <a:r>
              <a:rPr lang="en-US" b="true" sz="3199">
                <a:solidFill>
                  <a:srgbClr val="FF3131"/>
                </a:solidFill>
                <a:latin typeface="Open Sauce Bold"/>
                <a:ea typeface="Open Sauce Bold"/>
                <a:cs typeface="Open Sauce Bold"/>
                <a:sym typeface="Open Sauce Bold"/>
              </a:rPr>
              <a:t>'com'</a:t>
            </a:r>
            <a:r>
              <a:rPr lang="en-US" b="true" sz="3199">
                <a:solidFill>
                  <a:srgbClr val="FFFFFF"/>
                </a:solidFill>
                <a:latin typeface="Open Sauce Bold"/>
                <a:ea typeface="Open Sauce Bold"/>
                <a:cs typeface="Open Sauce Bold"/>
                <a:sym typeface="Open Sauce Bold"/>
              </a:rPr>
              <a:t>  ,</a:t>
            </a:r>
            <a:r>
              <a:rPr lang="en-US" b="true" sz="3199">
                <a:solidFill>
                  <a:srgbClr val="FF3131"/>
                </a:solidFill>
                <a:latin typeface="Open Sauce Bold"/>
                <a:ea typeface="Open Sauce Bold"/>
                <a:cs typeface="Open Sauce Bold"/>
                <a:sym typeface="Open Sauce Bold"/>
              </a:rPr>
              <a:t> 'win'</a:t>
            </a:r>
            <a:r>
              <a:rPr lang="en-US" b="true" sz="3199">
                <a:solidFill>
                  <a:srgbClr val="FFFFFF"/>
                </a:solidFill>
                <a:latin typeface="Open Sauce Bold"/>
                <a:ea typeface="Open Sauce Bold"/>
                <a:cs typeface="Open Sauce Bold"/>
                <a:sym typeface="Open Sauce Bold"/>
              </a:rPr>
              <a:t>  , </a:t>
            </a:r>
            <a:r>
              <a:rPr lang="en-US" b="true" sz="3199">
                <a:solidFill>
                  <a:srgbClr val="FF3131"/>
                </a:solidFill>
                <a:latin typeface="Open Sauce Bold"/>
                <a:ea typeface="Open Sauce Bold"/>
                <a:cs typeface="Open Sauce Bold"/>
                <a:sym typeface="Open Sauce Bold"/>
              </a:rPr>
              <a:t>'free'</a:t>
            </a:r>
            <a:r>
              <a:rPr lang="en-US" b="true" sz="3199">
                <a:solidFill>
                  <a:srgbClr val="FFFFFF"/>
                </a:solidFill>
                <a:latin typeface="Open Sauce Bold"/>
                <a:ea typeface="Open Sauce Bold"/>
                <a:cs typeface="Open Sauce Bold"/>
                <a:sym typeface="Open Sauce Bold"/>
              </a:rPr>
              <a:t>  , </a:t>
            </a:r>
            <a:r>
              <a:rPr lang="en-US" b="true" sz="3199">
                <a:solidFill>
                  <a:srgbClr val="FF3131"/>
                </a:solidFill>
                <a:latin typeface="Open Sauce Bold"/>
                <a:ea typeface="Open Sauce Bold"/>
                <a:cs typeface="Open Sauce Bold"/>
                <a:sym typeface="Open Sauce Bold"/>
              </a:rPr>
              <a:t>'money'</a:t>
            </a:r>
            <a:r>
              <a:rPr lang="en-US" b="true" sz="3199">
                <a:solidFill>
                  <a:srgbClr val="FFFFFF"/>
                </a:solidFill>
                <a:latin typeface="Open Sauce Bold"/>
                <a:ea typeface="Open Sauce Bold"/>
                <a:cs typeface="Open Sauce Bold"/>
                <a:sym typeface="Open Sauce Bold"/>
              </a:rPr>
              <a:t>  , </a:t>
            </a:r>
            <a:r>
              <a:rPr lang="en-US" b="true" sz="3199">
                <a:solidFill>
                  <a:srgbClr val="FF3131"/>
                </a:solidFill>
                <a:latin typeface="Open Sauce Bold"/>
                <a:ea typeface="Open Sauce Bold"/>
                <a:cs typeface="Open Sauce Bold"/>
                <a:sym typeface="Open Sauce Bold"/>
              </a:rPr>
              <a:t>'now'</a:t>
            </a:r>
            <a:r>
              <a:rPr lang="en-US" b="true" sz="3199">
                <a:solidFill>
                  <a:srgbClr val="FFFFFF"/>
                </a:solidFill>
                <a:latin typeface="Open Sauce Bold"/>
                <a:ea typeface="Open Sauce Bold"/>
                <a:cs typeface="Open Sauce Bold"/>
                <a:sym typeface="Open Sauce Bold"/>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DAGXi5IcTyw</dc:identifier>
  <dcterms:modified xsi:type="dcterms:W3CDTF">2011-08-01T06:04:30Z</dcterms:modified>
  <cp:revision>1</cp:revision>
  <dc:title>Phishing Detection tool using machine learning: Presentation</dc:title>
</cp:coreProperties>
</file>